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2" r:id="rId1"/>
  </p:sldMasterIdLst>
  <p:notesMasterIdLst>
    <p:notesMasterId r:id="rId21"/>
  </p:notesMasterIdLst>
  <p:handoutMasterIdLst>
    <p:handoutMasterId r:id="rId22"/>
  </p:handoutMasterIdLst>
  <p:sldIdLst>
    <p:sldId id="256" r:id="rId2"/>
    <p:sldId id="397" r:id="rId3"/>
    <p:sldId id="414" r:id="rId4"/>
    <p:sldId id="413" r:id="rId5"/>
    <p:sldId id="404" r:id="rId6"/>
    <p:sldId id="415" r:id="rId7"/>
    <p:sldId id="410" r:id="rId8"/>
    <p:sldId id="406" r:id="rId9"/>
    <p:sldId id="405" r:id="rId10"/>
    <p:sldId id="412" r:id="rId11"/>
    <p:sldId id="416" r:id="rId12"/>
    <p:sldId id="400" r:id="rId13"/>
    <p:sldId id="417" r:id="rId14"/>
    <p:sldId id="418" r:id="rId15"/>
    <p:sldId id="423" r:id="rId16"/>
    <p:sldId id="419" r:id="rId17"/>
    <p:sldId id="420" r:id="rId18"/>
    <p:sldId id="421" r:id="rId19"/>
    <p:sldId id="422" r:id="rId20"/>
  </p:sldIdLst>
  <p:sldSz cx="12192000" cy="6858000"/>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38D3"/>
    <a:srgbClr val="0000FF"/>
    <a:srgbClr val="FFFFCC"/>
    <a:srgbClr val="00FF00"/>
    <a:srgbClr val="4472C4"/>
    <a:srgbClr val="FF0066"/>
    <a:srgbClr val="A906CA"/>
    <a:srgbClr val="FFFFFF"/>
    <a:srgbClr val="BA0671"/>
    <a:srgbClr val="64DA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ACA148-12DD-28F0-9DBD-A18B4B3793D4}" v="31" dt="2026-04-30T02:13:24.880"/>
    <p1510:client id="{B34FABEE-B712-BC8B-FF3D-A75BDA398D0E}" v="2" dt="2026-04-30T00:50:41.377"/>
    <p1510:client id="{FBCF7B81-A0CF-4ED5-BC94-251E515A9E7C}" v="3" dt="2026-04-28T08:17:53.0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370" autoAdjust="0"/>
  </p:normalViewPr>
  <p:slideViewPr>
    <p:cSldViewPr snapToGrid="0">
      <p:cViewPr varScale="1">
        <p:scale>
          <a:sx n="55" d="100"/>
          <a:sy n="55" d="100"/>
        </p:scale>
        <p:origin x="84" y="6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BCB59861-DA17-43EA-B3A7-27D827E5393B}" type="datetimeFigureOut">
              <a:rPr kumimoji="1" lang="ja-JP" altLang="en-US" smtClean="0"/>
              <a:t>2026/5/11</a:t>
            </a:fld>
            <a:endParaRPr kumimoji="1" lang="ja-JP" altLang="en-US"/>
          </a:p>
        </p:txBody>
      </p:sp>
      <p:sp>
        <p:nvSpPr>
          <p:cNvPr id="4" name="フッター プレースホルダー 3"/>
          <p:cNvSpPr>
            <a:spLocks noGrp="1"/>
          </p:cNvSpPr>
          <p:nvPr>
            <p:ph type="ftr" sz="quarter" idx="2"/>
          </p:nvPr>
        </p:nvSpPr>
        <p:spPr>
          <a:xfrm>
            <a:off x="0" y="9371013"/>
            <a:ext cx="2919413" cy="4953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4763" y="9371013"/>
            <a:ext cx="2919412" cy="495300"/>
          </a:xfrm>
          <a:prstGeom prst="rect">
            <a:avLst/>
          </a:prstGeom>
        </p:spPr>
        <p:txBody>
          <a:bodyPr vert="horz" lIns="91440" tIns="45720" rIns="91440" bIns="45720" rtlCol="0" anchor="b"/>
          <a:lstStyle>
            <a:lvl1pPr algn="r">
              <a:defRPr sz="1200"/>
            </a:lvl1pPr>
          </a:lstStyle>
          <a:p>
            <a:fld id="{3688F522-4762-4236-A10A-3BDCE093F84D}" type="slidenum">
              <a:rPr kumimoji="1" lang="ja-JP" altLang="en-US" smtClean="0"/>
              <a:t>‹#›</a:t>
            </a:fld>
            <a:endParaRPr kumimoji="1" lang="ja-JP" altLang="en-US"/>
          </a:p>
        </p:txBody>
      </p:sp>
    </p:spTree>
    <p:extLst>
      <p:ext uri="{BB962C8B-B14F-4D97-AF65-F5344CB8AC3E}">
        <p14:creationId xmlns:p14="http://schemas.microsoft.com/office/powerpoint/2010/main" val="34207475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FC9508E3-2684-4BD5-AE20-4E0289B9C20F}" type="datetimeFigureOut">
              <a:rPr kumimoji="1" lang="ja-JP" altLang="en-US" smtClean="0"/>
              <a:t>2026/5/11</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97A74444-B5D7-4FC0-9A07-98AB699AA18C}" type="slidenum">
              <a:rPr kumimoji="1" lang="ja-JP" altLang="en-US" smtClean="0"/>
              <a:t>‹#›</a:t>
            </a:fld>
            <a:endParaRPr kumimoji="1" lang="ja-JP" altLang="en-US"/>
          </a:p>
        </p:txBody>
      </p:sp>
    </p:spTree>
    <p:extLst>
      <p:ext uri="{BB962C8B-B14F-4D97-AF65-F5344CB8AC3E}">
        <p14:creationId xmlns:p14="http://schemas.microsoft.com/office/powerpoint/2010/main" val="420429885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97A74444-B5D7-4FC0-9A07-98AB699AA18C}" type="slidenum">
              <a:rPr kumimoji="1" lang="ja-JP" altLang="en-US" smtClean="0"/>
              <a:t>1</a:t>
            </a:fld>
            <a:endParaRPr kumimoji="1" lang="ja-JP" altLang="en-US"/>
          </a:p>
        </p:txBody>
      </p:sp>
    </p:spTree>
    <p:extLst>
      <p:ext uri="{BB962C8B-B14F-4D97-AF65-F5344CB8AC3E}">
        <p14:creationId xmlns:p14="http://schemas.microsoft.com/office/powerpoint/2010/main" val="2412024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10EB7DF1-4EDC-452F-AE60-6E9726359A40}" type="datetime1">
              <a:rPr kumimoji="1" lang="ja-JP" altLang="en-US" smtClean="0"/>
              <a:t>2026/5/11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034D277-D458-43FC-9BC0-46A4ACF4CCEB}" type="slidenum">
              <a:rPr kumimoji="1" lang="ja-JP" altLang="en-US" smtClean="0"/>
              <a:t>‹#›</a:t>
            </a:fld>
            <a:endParaRPr kumimoji="1" lang="ja-JP" altLang="en-US"/>
          </a:p>
        </p:txBody>
      </p:sp>
    </p:spTree>
    <p:extLst>
      <p:ext uri="{BB962C8B-B14F-4D97-AF65-F5344CB8AC3E}">
        <p14:creationId xmlns:p14="http://schemas.microsoft.com/office/powerpoint/2010/main" val="21242784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D8E54AA9-8312-4750-90F3-771CA1974391}" type="datetime1">
              <a:rPr kumimoji="1" lang="ja-JP" altLang="en-US" smtClean="0"/>
              <a:t>2026/5/11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034D277-D458-43FC-9BC0-46A4ACF4CCEB}" type="slidenum">
              <a:rPr kumimoji="1" lang="ja-JP" altLang="en-US" smtClean="0"/>
              <a:t>‹#›</a:t>
            </a:fld>
            <a:endParaRPr kumimoji="1" lang="ja-JP" altLang="en-US"/>
          </a:p>
        </p:txBody>
      </p:sp>
    </p:spTree>
    <p:extLst>
      <p:ext uri="{BB962C8B-B14F-4D97-AF65-F5344CB8AC3E}">
        <p14:creationId xmlns:p14="http://schemas.microsoft.com/office/powerpoint/2010/main" val="2359095590"/>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AAB39514-5B6F-4445-809B-9740B2D825F7}" type="datetime1">
              <a:rPr kumimoji="1" lang="ja-JP" altLang="en-US" smtClean="0"/>
              <a:t>2026/5/11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034D277-D458-43FC-9BC0-46A4ACF4CCEB}" type="slidenum">
              <a:rPr kumimoji="1" lang="ja-JP" altLang="en-US" smtClean="0"/>
              <a:t>‹#›</a:t>
            </a:fld>
            <a:endParaRPr kumimoji="1" lang="ja-JP" altLang="en-US"/>
          </a:p>
        </p:txBody>
      </p:sp>
    </p:spTree>
    <p:extLst>
      <p:ext uri="{BB962C8B-B14F-4D97-AF65-F5344CB8AC3E}">
        <p14:creationId xmlns:p14="http://schemas.microsoft.com/office/powerpoint/2010/main" val="3593705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490D0F35-9B55-4CE5-854B-29760FE59844}" type="datetime1">
              <a:rPr kumimoji="1" lang="ja-JP" altLang="en-US" smtClean="0"/>
              <a:t>2026/5/11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034D277-D458-43FC-9BC0-46A4ACF4CCEB}" type="slidenum">
              <a:rPr kumimoji="1" lang="ja-JP" altLang="en-US" smtClean="0"/>
              <a:t>‹#›</a:t>
            </a:fld>
            <a:endParaRPr kumimoji="1" lang="ja-JP" altLang="en-US"/>
          </a:p>
        </p:txBody>
      </p:sp>
    </p:spTree>
    <p:extLst>
      <p:ext uri="{BB962C8B-B14F-4D97-AF65-F5344CB8AC3E}">
        <p14:creationId xmlns:p14="http://schemas.microsoft.com/office/powerpoint/2010/main" val="953727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7F3A6515-0808-4FFD-A38B-ADDADD05FBDE}" type="datetime1">
              <a:rPr kumimoji="1" lang="ja-JP" altLang="en-US" smtClean="0"/>
              <a:t>2026/5/11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034D277-D458-43FC-9BC0-46A4ACF4CCEB}" type="slidenum">
              <a:rPr kumimoji="1" lang="ja-JP" altLang="en-US" smtClean="0"/>
              <a:t>‹#›</a:t>
            </a:fld>
            <a:endParaRPr kumimoji="1" lang="ja-JP" altLang="en-US"/>
          </a:p>
        </p:txBody>
      </p:sp>
    </p:spTree>
    <p:extLst>
      <p:ext uri="{BB962C8B-B14F-4D97-AF65-F5344CB8AC3E}">
        <p14:creationId xmlns:p14="http://schemas.microsoft.com/office/powerpoint/2010/main" val="2537699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AC14D657-7D03-480E-AA86-1D6F09C5044F}" type="datetime1">
              <a:rPr kumimoji="1" lang="ja-JP" altLang="en-US" smtClean="0"/>
              <a:t>2026/5/11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034D277-D458-43FC-9BC0-46A4ACF4CCEB}" type="slidenum">
              <a:rPr kumimoji="1" lang="ja-JP" altLang="en-US" smtClean="0"/>
              <a:t>‹#›</a:t>
            </a:fld>
            <a:endParaRPr kumimoji="1" lang="ja-JP" altLang="en-US"/>
          </a:p>
        </p:txBody>
      </p:sp>
    </p:spTree>
    <p:extLst>
      <p:ext uri="{BB962C8B-B14F-4D97-AF65-F5344CB8AC3E}">
        <p14:creationId xmlns:p14="http://schemas.microsoft.com/office/powerpoint/2010/main" val="696981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CF58297E-3698-43CA-8AF3-B2E091FBD156}" type="datetime1">
              <a:rPr kumimoji="1" lang="ja-JP" altLang="en-US" smtClean="0"/>
              <a:t>2026/5/11</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034D277-D458-43FC-9BC0-46A4ACF4CCEB}" type="slidenum">
              <a:rPr kumimoji="1" lang="ja-JP" altLang="en-US" smtClean="0"/>
              <a:t>‹#›</a:t>
            </a:fld>
            <a:endParaRPr kumimoji="1" lang="ja-JP" altLang="en-US"/>
          </a:p>
        </p:txBody>
      </p:sp>
    </p:spTree>
    <p:extLst>
      <p:ext uri="{BB962C8B-B14F-4D97-AF65-F5344CB8AC3E}">
        <p14:creationId xmlns:p14="http://schemas.microsoft.com/office/powerpoint/2010/main" val="3285519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394AF6D3-F4CF-402D-A05C-3CA2A6CFFD8B}" type="datetime1">
              <a:rPr kumimoji="1" lang="ja-JP" altLang="en-US" smtClean="0"/>
              <a:t>2026/5/11</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034D277-D458-43FC-9BC0-46A4ACF4CCEB}" type="slidenum">
              <a:rPr kumimoji="1" lang="ja-JP" altLang="en-US" smtClean="0"/>
              <a:t>‹#›</a:t>
            </a:fld>
            <a:endParaRPr kumimoji="1" lang="ja-JP" altLang="en-US"/>
          </a:p>
        </p:txBody>
      </p:sp>
    </p:spTree>
    <p:extLst>
      <p:ext uri="{BB962C8B-B14F-4D97-AF65-F5344CB8AC3E}">
        <p14:creationId xmlns:p14="http://schemas.microsoft.com/office/powerpoint/2010/main" val="30870842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C8711B-9A14-4E7F-AC73-6CBC08A5A0CB}" type="datetime1">
              <a:rPr kumimoji="1" lang="ja-JP" altLang="en-US" smtClean="0"/>
              <a:t>2026/5/11</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034D277-D458-43FC-9BC0-46A4ACF4CCEB}" type="slidenum">
              <a:rPr kumimoji="1" lang="ja-JP" altLang="en-US" smtClean="0"/>
              <a:t>‹#›</a:t>
            </a:fld>
            <a:endParaRPr kumimoji="1" lang="ja-JP" altLang="en-US"/>
          </a:p>
        </p:txBody>
      </p:sp>
    </p:spTree>
    <p:extLst>
      <p:ext uri="{BB962C8B-B14F-4D97-AF65-F5344CB8AC3E}">
        <p14:creationId xmlns:p14="http://schemas.microsoft.com/office/powerpoint/2010/main" val="1601417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8E54AA9-8312-4750-90F3-771CA1974391}" type="datetime1">
              <a:rPr kumimoji="1" lang="ja-JP" altLang="en-US" smtClean="0"/>
              <a:t>2026/5/11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034D277-D458-43FC-9BC0-46A4ACF4CCEB}" type="slidenum">
              <a:rPr kumimoji="1" lang="ja-JP" altLang="en-US" smtClean="0"/>
              <a:t>‹#›</a:t>
            </a:fld>
            <a:endParaRPr kumimoji="1" lang="ja-JP" altLang="en-US"/>
          </a:p>
        </p:txBody>
      </p:sp>
    </p:spTree>
    <p:extLst>
      <p:ext uri="{BB962C8B-B14F-4D97-AF65-F5344CB8AC3E}">
        <p14:creationId xmlns:p14="http://schemas.microsoft.com/office/powerpoint/2010/main" val="3902003854"/>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5DA4D5F-1DC1-41BC-B4E6-7A03A9E059AC}" type="datetime1">
              <a:rPr kumimoji="1" lang="ja-JP" altLang="en-US" smtClean="0"/>
              <a:t>2026/5/11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034D277-D458-43FC-9BC0-46A4ACF4CCEB}" type="slidenum">
              <a:rPr kumimoji="1" lang="ja-JP" altLang="en-US" smtClean="0"/>
              <a:t>‹#›</a:t>
            </a:fld>
            <a:endParaRPr kumimoji="1" lang="ja-JP" altLang="en-US"/>
          </a:p>
        </p:txBody>
      </p:sp>
    </p:spTree>
    <p:extLst>
      <p:ext uri="{BB962C8B-B14F-4D97-AF65-F5344CB8AC3E}">
        <p14:creationId xmlns:p14="http://schemas.microsoft.com/office/powerpoint/2010/main" val="15849774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E54AA9-8312-4750-90F3-771CA1974391}" type="datetime1">
              <a:rPr kumimoji="1" lang="ja-JP" altLang="en-US" smtClean="0"/>
              <a:t>2026/5/11</a:t>
            </a:fld>
            <a:endParaRPr kumimoji="1" lang="ja-JP"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34D277-D458-43FC-9BC0-46A4ACF4CCEB}" type="slidenum">
              <a:rPr kumimoji="1" lang="ja-JP" altLang="en-US" smtClean="0"/>
              <a:t>‹#›</a:t>
            </a:fld>
            <a:endParaRPr kumimoji="1" lang="ja-JP" altLang="en-US"/>
          </a:p>
        </p:txBody>
      </p:sp>
    </p:spTree>
    <p:extLst>
      <p:ext uri="{BB962C8B-B14F-4D97-AF65-F5344CB8AC3E}">
        <p14:creationId xmlns:p14="http://schemas.microsoft.com/office/powerpoint/2010/main" val="60490016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2552700" y="4935538"/>
            <a:ext cx="6858000" cy="1655762"/>
          </a:xfrm>
        </p:spPr>
        <p:txBody>
          <a:bodyPr/>
          <a:lstStyle/>
          <a:p>
            <a:r>
              <a:rPr lang="en-US" altLang="ja-JP" b="1"/>
              <a:t>Yuhei</a:t>
            </a:r>
            <a:r>
              <a:rPr kumimoji="1" lang="en-US" altLang="ja-JP" b="1"/>
              <a:t> </a:t>
            </a:r>
            <a:r>
              <a:rPr kumimoji="1" lang="en-US" altLang="ja-JP" b="1" err="1"/>
              <a:t>Mitsukawa</a:t>
            </a:r>
            <a:endParaRPr kumimoji="1" lang="en-US" altLang="ja-JP" b="1"/>
          </a:p>
          <a:p>
            <a:r>
              <a:rPr lang="en-US" altLang="ja-JP"/>
              <a:t>Tokyo Climate Center,</a:t>
            </a:r>
          </a:p>
          <a:p>
            <a:r>
              <a:rPr kumimoji="1" lang="en-US" altLang="ja-JP"/>
              <a:t>Japan Meteorological Agency</a:t>
            </a:r>
          </a:p>
        </p:txBody>
      </p:sp>
      <p:sp>
        <p:nvSpPr>
          <p:cNvPr id="6" name="スライド番号プレースホルダー 5"/>
          <p:cNvSpPr>
            <a:spLocks noGrp="1"/>
          </p:cNvSpPr>
          <p:nvPr>
            <p:ph type="sldNum" sz="quarter" idx="12"/>
          </p:nvPr>
        </p:nvSpPr>
        <p:spPr/>
        <p:txBody>
          <a:bodyPr/>
          <a:lstStyle/>
          <a:p>
            <a:fld id="{9034D277-D458-43FC-9BC0-46A4ACF4CCEB}" type="slidenum">
              <a:rPr kumimoji="1" lang="ja-JP" altLang="en-US" smtClean="0"/>
              <a:t>1</a:t>
            </a:fld>
            <a:endParaRPr kumimoji="1" lang="ja-JP" altLang="en-US"/>
          </a:p>
        </p:txBody>
      </p:sp>
      <p:sp>
        <p:nvSpPr>
          <p:cNvPr id="4" name="正方形/長方形 3"/>
          <p:cNvSpPr/>
          <p:nvPr/>
        </p:nvSpPr>
        <p:spPr>
          <a:xfrm>
            <a:off x="1931469" y="65464"/>
            <a:ext cx="10260531" cy="584775"/>
          </a:xfrm>
          <a:prstGeom prst="rect">
            <a:avLst/>
          </a:prstGeom>
        </p:spPr>
        <p:txBody>
          <a:bodyPr wrap="square">
            <a:spAutoFit/>
          </a:bodyPr>
          <a:lstStyle/>
          <a:p>
            <a:pPr algn="r"/>
            <a:r>
              <a:rPr lang="en-US" altLang="ja-JP" sz="1600">
                <a:latin typeface="Arial" panose="020B0604020202020204" pitchFamily="34" charset="0"/>
              </a:rPr>
              <a:t>The 22</a:t>
            </a:r>
            <a:r>
              <a:rPr lang="en-US" altLang="ja-JP" sz="1600" baseline="30000">
                <a:latin typeface="Arial" panose="020B0604020202020204" pitchFamily="34" charset="0"/>
              </a:rPr>
              <a:t>st</a:t>
            </a:r>
            <a:r>
              <a:rPr lang="en-US" altLang="ja-JP" sz="1600">
                <a:latin typeface="Arial" panose="020B0604020202020204" pitchFamily="34" charset="0"/>
              </a:rPr>
              <a:t> Session of the Forum on Regional Climate Monitoring, Assessment, Prediction for Asia (FOCRAII-22)</a:t>
            </a:r>
            <a:endParaRPr lang="en-US" altLang="ja-JP" sz="1600">
              <a:latin typeface="Arial" panose="020B0604020202020204" pitchFamily="34" charset="0"/>
              <a:cs typeface="Arial" panose="020B0604020202020204" pitchFamily="34" charset="0"/>
            </a:endParaRPr>
          </a:p>
          <a:p>
            <a:pPr algn="r"/>
            <a:r>
              <a:rPr lang="en-US" altLang="ja-JP" sz="1600">
                <a:latin typeface="Arial" panose="020B0604020202020204" pitchFamily="34" charset="0"/>
                <a:cs typeface="Arial" panose="020B0604020202020204" pitchFamily="34" charset="0"/>
              </a:rPr>
              <a:t>13-15 May 2026, Nanjing </a:t>
            </a:r>
            <a:r>
              <a:rPr lang="en-US" altLang="ja-JP" sz="1600">
                <a:latin typeface="Arial" panose="020B0604020202020204" pitchFamily="34" charset="0"/>
              </a:rPr>
              <a:t>China</a:t>
            </a:r>
            <a:endParaRPr lang="ja-JP" altLang="en-US" sz="1600"/>
          </a:p>
        </p:txBody>
      </p:sp>
      <p:pic>
        <p:nvPicPr>
          <p:cNvPr id="8" name="図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294" y="85509"/>
            <a:ext cx="1368414" cy="544686"/>
          </a:xfrm>
          <a:prstGeom prst="rect">
            <a:avLst/>
          </a:prstGeom>
        </p:spPr>
      </p:pic>
      <p:sp>
        <p:nvSpPr>
          <p:cNvPr id="5" name="テキスト ボックス 4">
            <a:extLst>
              <a:ext uri="{FF2B5EF4-FFF2-40B4-BE49-F238E27FC236}">
                <a16:creationId xmlns:a16="http://schemas.microsoft.com/office/drawing/2014/main" id="{2B68989E-1A60-C249-7A7F-B21D638BF224}"/>
              </a:ext>
            </a:extLst>
          </p:cNvPr>
          <p:cNvSpPr txBox="1"/>
          <p:nvPr/>
        </p:nvSpPr>
        <p:spPr>
          <a:xfrm>
            <a:off x="351322" y="2232017"/>
            <a:ext cx="12028371" cy="1569660"/>
          </a:xfrm>
          <a:prstGeom prst="rect">
            <a:avLst/>
          </a:prstGeom>
          <a:noFill/>
        </p:spPr>
        <p:txBody>
          <a:bodyPr wrap="square" rtlCol="0">
            <a:spAutoFit/>
          </a:bodyPr>
          <a:lstStyle/>
          <a:p>
            <a:r>
              <a:rPr lang="en-US" altLang="ja-JP" sz="4800" b="1"/>
              <a:t>Characteristics of Record‑High </a:t>
            </a:r>
          </a:p>
          <a:p>
            <a:r>
              <a:rPr lang="en-US" altLang="ja-JP" sz="4800" b="1"/>
              <a:t>Summer Temperatures in Japan (2023-2025) </a:t>
            </a:r>
            <a:endParaRPr kumimoji="1" lang="ja-JP" altLang="en-US" sz="4800"/>
          </a:p>
        </p:txBody>
      </p:sp>
    </p:spTree>
    <p:extLst>
      <p:ext uri="{BB962C8B-B14F-4D97-AF65-F5344CB8AC3E}">
        <p14:creationId xmlns:p14="http://schemas.microsoft.com/office/powerpoint/2010/main" val="323375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9EAADD-F42A-6306-087B-D06EA22F4EBC}"/>
            </a:ext>
          </a:extLst>
        </p:cNvPr>
        <p:cNvGrpSpPr/>
        <p:nvPr/>
      </p:nvGrpSpPr>
      <p:grpSpPr>
        <a:xfrm>
          <a:off x="0" y="0"/>
          <a:ext cx="0" cy="0"/>
          <a:chOff x="0" y="0"/>
          <a:chExt cx="0" cy="0"/>
        </a:xfrm>
      </p:grpSpPr>
      <p:sp>
        <p:nvSpPr>
          <p:cNvPr id="5" name="正方形/長方形 4">
            <a:extLst>
              <a:ext uri="{FF2B5EF4-FFF2-40B4-BE49-F238E27FC236}">
                <a16:creationId xmlns:a16="http://schemas.microsoft.com/office/drawing/2014/main" id="{553B1596-89A6-87B5-473D-C452A4C010C3}"/>
              </a:ext>
            </a:extLst>
          </p:cNvPr>
          <p:cNvSpPr/>
          <p:nvPr/>
        </p:nvSpPr>
        <p:spPr>
          <a:xfrm>
            <a:off x="0" y="1"/>
            <a:ext cx="12192000" cy="74814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1200"/>
              </a:spcBef>
            </a:pPr>
            <a:r>
              <a:rPr kumimoji="1" lang="en-US" altLang="ja-JP" sz="3600" b="1">
                <a:solidFill>
                  <a:schemeClr val="bg1">
                    <a:lumMod val="95000"/>
                  </a:schemeClr>
                </a:solidFill>
              </a:rPr>
              <a:t>Enhanced local greenhouse effect</a:t>
            </a:r>
            <a:endParaRPr kumimoji="1" lang="en-US" altLang="ja-JP" b="1" i="1">
              <a:solidFill>
                <a:schemeClr val="bg1">
                  <a:lumMod val="95000"/>
                </a:schemeClr>
              </a:solidFill>
            </a:endParaRPr>
          </a:p>
        </p:txBody>
      </p:sp>
      <p:sp>
        <p:nvSpPr>
          <p:cNvPr id="11" name="スライド番号プレースホルダー 3">
            <a:extLst>
              <a:ext uri="{FF2B5EF4-FFF2-40B4-BE49-F238E27FC236}">
                <a16:creationId xmlns:a16="http://schemas.microsoft.com/office/drawing/2014/main" id="{B492A018-4F26-D8B3-8EBF-45DCBE15241A}"/>
              </a:ext>
            </a:extLst>
          </p:cNvPr>
          <p:cNvSpPr>
            <a:spLocks noGrp="1"/>
          </p:cNvSpPr>
          <p:nvPr>
            <p:ph type="sldNum" sz="quarter" idx="12"/>
          </p:nvPr>
        </p:nvSpPr>
        <p:spPr>
          <a:xfrm>
            <a:off x="10134600" y="6492875"/>
            <a:ext cx="2057400" cy="365125"/>
          </a:xfrm>
        </p:spPr>
        <p:txBody>
          <a:bodyPr/>
          <a:lstStyle/>
          <a:p>
            <a:fld id="{9034D277-D458-43FC-9BC0-46A4ACF4CCEB}" type="slidenum">
              <a:rPr kumimoji="1" lang="ja-JP" altLang="en-US" smtClean="0"/>
              <a:t>10</a:t>
            </a:fld>
            <a:endParaRPr kumimoji="1" lang="ja-JP" altLang="en-US"/>
          </a:p>
        </p:txBody>
      </p:sp>
      <p:pic>
        <p:nvPicPr>
          <p:cNvPr id="2" name="Picture 2">
            <a:extLst>
              <a:ext uri="{FF2B5EF4-FFF2-40B4-BE49-F238E27FC236}">
                <a16:creationId xmlns:a16="http://schemas.microsoft.com/office/drawing/2014/main" id="{ECE11CCE-189D-AA8E-4823-C7F6C1CD30F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889543"/>
            <a:ext cx="4572000" cy="2743200"/>
          </a:xfrm>
          <a:prstGeom prst="rect">
            <a:avLst/>
          </a:prstGeom>
          <a:noFill/>
          <a:extLst>
            <a:ext uri="{909E8E84-426E-40DD-AFC4-6F175D3DCCD1}">
              <a14:hiddenFill xmlns:a14="http://schemas.microsoft.com/office/drawing/2010/main">
                <a:solidFill>
                  <a:srgbClr val="FFFFFF"/>
                </a:solidFill>
              </a14:hiddenFill>
            </a:ext>
          </a:extLst>
        </p:spPr>
      </p:pic>
      <p:pic>
        <p:nvPicPr>
          <p:cNvPr id="3" name="図 2" descr="グラフ, ヒストグラム&#10;&#10;AI によって生成されたコンテンツは間違っている可能性があります。">
            <a:extLst>
              <a:ext uri="{FF2B5EF4-FFF2-40B4-BE49-F238E27FC236}">
                <a16:creationId xmlns:a16="http://schemas.microsoft.com/office/drawing/2014/main" id="{CBA44697-A367-B785-9EA5-0F50252C15AB}"/>
              </a:ext>
            </a:extLst>
          </p:cNvPr>
          <p:cNvPicPr>
            <a:picLocks noChangeAspect="1"/>
          </p:cNvPicPr>
          <p:nvPr/>
        </p:nvPicPr>
        <p:blipFill>
          <a:blip r:embed="rId3" cstate="print">
            <a:extLst>
              <a:ext uri="{28A0092B-C50C-407E-A947-70E740481C1C}">
                <a14:useLocalDpi xmlns:a14="http://schemas.microsoft.com/office/drawing/2010/main" val="0"/>
              </a:ext>
            </a:extLst>
          </a:blip>
          <a:srcRect l="61" t="7272" r="219" b="5861"/>
          <a:stretch>
            <a:fillRect/>
          </a:stretch>
        </p:blipFill>
        <p:spPr>
          <a:xfrm>
            <a:off x="7811934" y="1408235"/>
            <a:ext cx="4119190" cy="2145211"/>
          </a:xfrm>
          <a:prstGeom prst="rect">
            <a:avLst/>
          </a:prstGeom>
        </p:spPr>
      </p:pic>
      <p:pic>
        <p:nvPicPr>
          <p:cNvPr id="4" name="Picture 2">
            <a:extLst>
              <a:ext uri="{FF2B5EF4-FFF2-40B4-BE49-F238E27FC236}">
                <a16:creationId xmlns:a16="http://schemas.microsoft.com/office/drawing/2014/main" id="{1AF92A11-1EAC-4994-F466-71E7F1C5F4D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559234" y="1457851"/>
            <a:ext cx="2912837" cy="1953795"/>
          </a:xfrm>
          <a:prstGeom prst="rect">
            <a:avLst/>
          </a:prstGeom>
          <a:noFill/>
          <a:ln w="25400">
            <a:solidFill>
              <a:srgbClr val="FF0000"/>
            </a:solidFill>
          </a:ln>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1D91A3BB-9F45-8AFD-6EA4-6BD623A606D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742" y="1091334"/>
            <a:ext cx="4432516" cy="2659509"/>
          </a:xfrm>
          <a:prstGeom prst="rect">
            <a:avLst/>
          </a:prstGeom>
          <a:noFill/>
          <a:extLst>
            <a:ext uri="{909E8E84-426E-40DD-AFC4-6F175D3DCCD1}">
              <a14:hiddenFill xmlns:a14="http://schemas.microsoft.com/office/drawing/2010/main">
                <a:solidFill>
                  <a:srgbClr val="FFFFFF"/>
                </a:solidFill>
              </a14:hiddenFill>
            </a:ext>
          </a:extLst>
        </p:spPr>
      </p:pic>
      <p:sp>
        <p:nvSpPr>
          <p:cNvPr id="7" name="テキスト ボックス 6">
            <a:extLst>
              <a:ext uri="{FF2B5EF4-FFF2-40B4-BE49-F238E27FC236}">
                <a16:creationId xmlns:a16="http://schemas.microsoft.com/office/drawing/2014/main" id="{A9742D1D-EA81-346C-6C3C-A4124D7FB255}"/>
              </a:ext>
            </a:extLst>
          </p:cNvPr>
          <p:cNvSpPr txBox="1"/>
          <p:nvPr/>
        </p:nvSpPr>
        <p:spPr>
          <a:xfrm>
            <a:off x="246446" y="853523"/>
            <a:ext cx="1810954" cy="338554"/>
          </a:xfrm>
          <a:prstGeom prst="rect">
            <a:avLst/>
          </a:prstGeom>
          <a:solidFill>
            <a:srgbClr val="A20000"/>
          </a:solidFill>
        </p:spPr>
        <p:txBody>
          <a:bodyPr wrap="square" rtlCol="0">
            <a:spAutoFit/>
          </a:bodyPr>
          <a:lstStyle/>
          <a:p>
            <a:r>
              <a:rPr kumimoji="1" lang="en-US" altLang="ja-JP" sz="1600">
                <a:solidFill>
                  <a:schemeClr val="bg1"/>
                </a:solidFill>
              </a:rPr>
              <a:t>Precipitable Water</a:t>
            </a:r>
            <a:endParaRPr kumimoji="1" lang="ja-JP" altLang="en-US" sz="1600">
              <a:solidFill>
                <a:schemeClr val="bg1"/>
              </a:solidFill>
            </a:endParaRPr>
          </a:p>
        </p:txBody>
      </p:sp>
      <p:sp>
        <p:nvSpPr>
          <p:cNvPr id="8" name="テキスト ボックス 7">
            <a:extLst>
              <a:ext uri="{FF2B5EF4-FFF2-40B4-BE49-F238E27FC236}">
                <a16:creationId xmlns:a16="http://schemas.microsoft.com/office/drawing/2014/main" id="{98D3579E-FDBD-A5A1-97FB-9C34F87D5827}"/>
              </a:ext>
            </a:extLst>
          </p:cNvPr>
          <p:cNvSpPr txBox="1"/>
          <p:nvPr/>
        </p:nvSpPr>
        <p:spPr>
          <a:xfrm>
            <a:off x="5167516" y="4096447"/>
            <a:ext cx="6665197" cy="2539157"/>
          </a:xfrm>
          <a:prstGeom prst="rect">
            <a:avLst/>
          </a:prstGeom>
          <a:noFill/>
        </p:spPr>
        <p:txBody>
          <a:bodyPr wrap="square" rtlCol="0">
            <a:spAutoFit/>
          </a:bodyPr>
          <a:lstStyle/>
          <a:p>
            <a:pPr marL="342900" indent="-342900">
              <a:spcBef>
                <a:spcPts val="600"/>
              </a:spcBef>
              <a:buFont typeface="Wingdings" panose="05000000000000000000" pitchFamily="2" charset="2"/>
              <a:buChar char="ü"/>
            </a:pPr>
            <a:r>
              <a:rPr kumimoji="1" lang="en-US" altLang="ja-JP" sz="1600"/>
              <a:t>Enhanced water vapor transport from South Asia to eastern Japan, associated with the westward extension of the subtropical high.</a:t>
            </a:r>
          </a:p>
          <a:p>
            <a:pPr marL="342900" indent="-342900">
              <a:spcBef>
                <a:spcPts val="600"/>
              </a:spcBef>
              <a:buFont typeface="Wingdings" panose="05000000000000000000" pitchFamily="2" charset="2"/>
              <a:buChar char="ü"/>
            </a:pPr>
            <a:r>
              <a:rPr kumimoji="1" lang="en-US" altLang="ja-JP" sz="1600"/>
              <a:t>Humid conditions in the mid-latitude North Pacific were associated with increased water vapor, which is further confirmed by observations.</a:t>
            </a:r>
          </a:p>
          <a:p>
            <a:pPr marL="342900" indent="-342900">
              <a:spcBef>
                <a:spcPts val="600"/>
              </a:spcBef>
              <a:buFont typeface="Wingdings" panose="05000000000000000000" pitchFamily="2" charset="2"/>
              <a:buChar char="ü"/>
            </a:pPr>
            <a:endParaRPr kumimoji="1" lang="en-US" altLang="ja-JP" sz="1600"/>
          </a:p>
          <a:p>
            <a:pPr marL="285750" indent="-285750">
              <a:spcBef>
                <a:spcPts val="600"/>
              </a:spcBef>
              <a:buFont typeface="Wingdings" panose="05000000000000000000" pitchFamily="2" charset="2"/>
              <a:buChar char="Ø"/>
            </a:pPr>
            <a:r>
              <a:rPr kumimoji="1" lang="en-US" altLang="ja-JP" sz="1600"/>
              <a:t>In East Asia and the western North Atlantic, where increases in water vapor are observed,</a:t>
            </a:r>
            <a:r>
              <a:rPr kumimoji="1" lang="ja-JP" altLang="en-US" sz="1600"/>
              <a:t> </a:t>
            </a:r>
            <a:r>
              <a:rPr kumimoji="1" lang="en-US" altLang="ja-JP" sz="1600"/>
              <a:t>enhanced downward longwave radiation associated with water vapor suggests </a:t>
            </a:r>
            <a:r>
              <a:rPr kumimoji="1" lang="en-US" altLang="ja-JP" sz="1600" b="1">
                <a:solidFill>
                  <a:srgbClr val="FF0000"/>
                </a:solidFill>
              </a:rPr>
              <a:t>an intensified Greenhouse Effect under humid conditions </a:t>
            </a:r>
            <a:r>
              <a:rPr kumimoji="1" lang="en-US" altLang="ja-JP" sz="1600"/>
              <a:t>(Sugimoto et al. 2021; Sato et al. 2024).</a:t>
            </a:r>
          </a:p>
        </p:txBody>
      </p:sp>
      <p:sp>
        <p:nvSpPr>
          <p:cNvPr id="13" name="テキスト ボックス 12">
            <a:extLst>
              <a:ext uri="{FF2B5EF4-FFF2-40B4-BE49-F238E27FC236}">
                <a16:creationId xmlns:a16="http://schemas.microsoft.com/office/drawing/2014/main" id="{CA6F0B61-6C5F-558F-CDAB-58B608F62D8F}"/>
              </a:ext>
            </a:extLst>
          </p:cNvPr>
          <p:cNvSpPr txBox="1"/>
          <p:nvPr/>
        </p:nvSpPr>
        <p:spPr>
          <a:xfrm>
            <a:off x="4417564" y="3489705"/>
            <a:ext cx="3594971" cy="261610"/>
          </a:xfrm>
          <a:prstGeom prst="rect">
            <a:avLst/>
          </a:prstGeom>
          <a:solidFill>
            <a:schemeClr val="bg1"/>
          </a:solidFill>
          <a:ln>
            <a:solidFill>
              <a:schemeClr val="tx1"/>
            </a:solidFill>
          </a:ln>
        </p:spPr>
        <p:txBody>
          <a:bodyPr wrap="square" rtlCol="0">
            <a:spAutoFit/>
          </a:bodyPr>
          <a:lstStyle/>
          <a:p>
            <a:r>
              <a:rPr kumimoji="1" lang="en-US" altLang="ja-JP" sz="1100" b="1"/>
              <a:t>Arrows indicate the vertically integrated water vapor flux</a:t>
            </a:r>
            <a:endParaRPr kumimoji="1" lang="ja-JP" altLang="en-US" sz="1100"/>
          </a:p>
        </p:txBody>
      </p:sp>
      <p:sp>
        <p:nvSpPr>
          <p:cNvPr id="15" name="テキスト ボックス 14">
            <a:extLst>
              <a:ext uri="{FF2B5EF4-FFF2-40B4-BE49-F238E27FC236}">
                <a16:creationId xmlns:a16="http://schemas.microsoft.com/office/drawing/2014/main" id="{05A428C3-EF19-41D4-1A4A-2624DF84201B}"/>
              </a:ext>
            </a:extLst>
          </p:cNvPr>
          <p:cNvSpPr txBox="1"/>
          <p:nvPr/>
        </p:nvSpPr>
        <p:spPr>
          <a:xfrm>
            <a:off x="202312" y="3806990"/>
            <a:ext cx="2777956" cy="338554"/>
          </a:xfrm>
          <a:prstGeom prst="rect">
            <a:avLst/>
          </a:prstGeom>
          <a:solidFill>
            <a:srgbClr val="A20000"/>
          </a:solidFill>
        </p:spPr>
        <p:txBody>
          <a:bodyPr wrap="square" rtlCol="0">
            <a:spAutoFit/>
          </a:bodyPr>
          <a:lstStyle/>
          <a:p>
            <a:r>
              <a:rPr kumimoji="1" lang="en-US" altLang="ja-JP" sz="1600">
                <a:solidFill>
                  <a:schemeClr val="bg1"/>
                </a:solidFill>
              </a:rPr>
              <a:t>Downward Longwave radiation</a:t>
            </a:r>
          </a:p>
        </p:txBody>
      </p:sp>
      <p:sp>
        <p:nvSpPr>
          <p:cNvPr id="18" name="正方形/長方形 17">
            <a:extLst>
              <a:ext uri="{FF2B5EF4-FFF2-40B4-BE49-F238E27FC236}">
                <a16:creationId xmlns:a16="http://schemas.microsoft.com/office/drawing/2014/main" id="{C2368A47-053C-28CE-5E9A-5F8A46EABAD7}"/>
              </a:ext>
            </a:extLst>
          </p:cNvPr>
          <p:cNvSpPr/>
          <p:nvPr/>
        </p:nvSpPr>
        <p:spPr>
          <a:xfrm>
            <a:off x="1263651" y="1360998"/>
            <a:ext cx="1365593" cy="95675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9" name="直線コネクタ 18">
            <a:extLst>
              <a:ext uri="{FF2B5EF4-FFF2-40B4-BE49-F238E27FC236}">
                <a16:creationId xmlns:a16="http://schemas.microsoft.com/office/drawing/2014/main" id="{2D629101-C539-7843-F32B-71BE96C46437}"/>
              </a:ext>
            </a:extLst>
          </p:cNvPr>
          <p:cNvCxnSpPr>
            <a:cxnSpLocks/>
          </p:cNvCxnSpPr>
          <p:nvPr/>
        </p:nvCxnSpPr>
        <p:spPr>
          <a:xfrm>
            <a:off x="2629244" y="1360998"/>
            <a:ext cx="1929990" cy="96853"/>
          </a:xfrm>
          <a:prstGeom prst="line">
            <a:avLst/>
          </a:prstGeom>
          <a:ln w="158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A1FB101F-92E9-2E7D-1B56-A9F0785222B9}"/>
              </a:ext>
            </a:extLst>
          </p:cNvPr>
          <p:cNvCxnSpPr>
            <a:cxnSpLocks/>
          </p:cNvCxnSpPr>
          <p:nvPr/>
        </p:nvCxnSpPr>
        <p:spPr>
          <a:xfrm>
            <a:off x="2667000" y="2317750"/>
            <a:ext cx="1835258" cy="1074534"/>
          </a:xfrm>
          <a:prstGeom prst="line">
            <a:avLst/>
          </a:prstGeom>
          <a:ln w="15875">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038473BD-A8DB-D4DD-8F64-6B3263E1E405}"/>
              </a:ext>
            </a:extLst>
          </p:cNvPr>
          <p:cNvSpPr txBox="1"/>
          <p:nvPr/>
        </p:nvSpPr>
        <p:spPr>
          <a:xfrm>
            <a:off x="8220715" y="916916"/>
            <a:ext cx="3023018" cy="523220"/>
          </a:xfrm>
          <a:prstGeom prst="rect">
            <a:avLst/>
          </a:prstGeom>
          <a:solidFill>
            <a:srgbClr val="A20000"/>
          </a:solidFill>
          <a:ln>
            <a:solidFill>
              <a:srgbClr val="0000FF"/>
            </a:solidFill>
          </a:ln>
        </p:spPr>
        <p:txBody>
          <a:bodyPr wrap="square" rtlCol="0">
            <a:spAutoFit/>
          </a:bodyPr>
          <a:lstStyle/>
          <a:p>
            <a:r>
              <a:rPr kumimoji="1" lang="en-US" altLang="ja-JP" sz="1400" b="1">
                <a:solidFill>
                  <a:schemeClr val="bg1"/>
                </a:solidFill>
              </a:rPr>
              <a:t>Interannual Changes in Summer Mean</a:t>
            </a:r>
          </a:p>
          <a:p>
            <a:r>
              <a:rPr kumimoji="1" lang="en-US" altLang="ja-JP" sz="1400" b="1">
                <a:solidFill>
                  <a:schemeClr val="bg1"/>
                </a:solidFill>
              </a:rPr>
              <a:t>Water Vapor Pressure at </a:t>
            </a:r>
            <a:r>
              <a:rPr kumimoji="1" lang="en-US" altLang="ja-JP" sz="1400" b="1" err="1">
                <a:solidFill>
                  <a:schemeClr val="bg1"/>
                </a:solidFill>
              </a:rPr>
              <a:t>Nemuro</a:t>
            </a:r>
            <a:endParaRPr kumimoji="1" lang="ja-JP" altLang="en-US" sz="1400" b="1">
              <a:solidFill>
                <a:schemeClr val="bg1"/>
              </a:solidFill>
            </a:endParaRPr>
          </a:p>
        </p:txBody>
      </p:sp>
      <p:sp>
        <p:nvSpPr>
          <p:cNvPr id="22" name="テキスト ボックス 21">
            <a:extLst>
              <a:ext uri="{FF2B5EF4-FFF2-40B4-BE49-F238E27FC236}">
                <a16:creationId xmlns:a16="http://schemas.microsoft.com/office/drawing/2014/main" id="{63B250C3-DE6F-8D97-985C-7397E3BABE1F}"/>
              </a:ext>
            </a:extLst>
          </p:cNvPr>
          <p:cNvSpPr txBox="1"/>
          <p:nvPr/>
        </p:nvSpPr>
        <p:spPr>
          <a:xfrm>
            <a:off x="8372086" y="1512248"/>
            <a:ext cx="1762514" cy="430887"/>
          </a:xfrm>
          <a:prstGeom prst="rect">
            <a:avLst/>
          </a:prstGeom>
          <a:solidFill>
            <a:schemeClr val="bg1"/>
          </a:solidFill>
          <a:ln>
            <a:solidFill>
              <a:schemeClr val="tx1"/>
            </a:solidFill>
          </a:ln>
        </p:spPr>
        <p:txBody>
          <a:bodyPr wrap="square" rtlCol="0">
            <a:spAutoFit/>
          </a:bodyPr>
          <a:lstStyle/>
          <a:p>
            <a:r>
              <a:rPr kumimoji="1" lang="en-US" altLang="ja-JP" sz="1100">
                <a:solidFill>
                  <a:srgbClr val="0000FF"/>
                </a:solidFill>
              </a:rPr>
              <a:t>―</a:t>
            </a:r>
            <a:r>
              <a:rPr kumimoji="1" lang="en-US" altLang="ja-JP" sz="1100"/>
              <a:t>: 5-year moving average</a:t>
            </a:r>
          </a:p>
          <a:p>
            <a:r>
              <a:rPr kumimoji="1" lang="en-US" altLang="ja-JP" sz="1100">
                <a:solidFill>
                  <a:srgbClr val="FF0000"/>
                </a:solidFill>
              </a:rPr>
              <a:t>―</a:t>
            </a:r>
            <a:r>
              <a:rPr kumimoji="1" lang="en-US" altLang="ja-JP" sz="1100"/>
              <a:t>: Long-term trend</a:t>
            </a:r>
          </a:p>
        </p:txBody>
      </p:sp>
      <p:cxnSp>
        <p:nvCxnSpPr>
          <p:cNvPr id="23" name="直線コネクタ 22">
            <a:extLst>
              <a:ext uri="{FF2B5EF4-FFF2-40B4-BE49-F238E27FC236}">
                <a16:creationId xmlns:a16="http://schemas.microsoft.com/office/drawing/2014/main" id="{F7735AFA-275F-3D4D-C034-BF1EC7846AF3}"/>
              </a:ext>
            </a:extLst>
          </p:cNvPr>
          <p:cNvCxnSpPr>
            <a:cxnSpLocks/>
          </p:cNvCxnSpPr>
          <p:nvPr/>
        </p:nvCxnSpPr>
        <p:spPr>
          <a:xfrm flipV="1">
            <a:off x="6015652" y="1240826"/>
            <a:ext cx="2137329" cy="1041048"/>
          </a:xfrm>
          <a:prstGeom prst="line">
            <a:avLst/>
          </a:prstGeom>
          <a:ln w="12700">
            <a:solidFill>
              <a:srgbClr val="0000FF"/>
            </a:solidFill>
            <a:prstDash val="sysDash"/>
          </a:ln>
        </p:spPr>
        <p:style>
          <a:lnRef idx="1">
            <a:schemeClr val="accent1"/>
          </a:lnRef>
          <a:fillRef idx="0">
            <a:schemeClr val="accent1"/>
          </a:fillRef>
          <a:effectRef idx="0">
            <a:schemeClr val="accent1"/>
          </a:effectRef>
          <a:fontRef idx="minor">
            <a:schemeClr val="tx1"/>
          </a:fontRef>
        </p:style>
      </p:cxnSp>
      <p:sp>
        <p:nvSpPr>
          <p:cNvPr id="24" name="テキスト ボックス 23">
            <a:extLst>
              <a:ext uri="{FF2B5EF4-FFF2-40B4-BE49-F238E27FC236}">
                <a16:creationId xmlns:a16="http://schemas.microsoft.com/office/drawing/2014/main" id="{6F0F3810-ED2A-1D83-E3BA-C832D7929764}"/>
              </a:ext>
            </a:extLst>
          </p:cNvPr>
          <p:cNvSpPr txBox="1"/>
          <p:nvPr/>
        </p:nvSpPr>
        <p:spPr>
          <a:xfrm>
            <a:off x="0" y="6624637"/>
            <a:ext cx="4165600" cy="261610"/>
          </a:xfrm>
          <a:prstGeom prst="rect">
            <a:avLst/>
          </a:prstGeom>
          <a:noFill/>
          <a:ln>
            <a:noFill/>
          </a:ln>
        </p:spPr>
        <p:txBody>
          <a:bodyPr wrap="square" rtlCol="0">
            <a:spAutoFit/>
          </a:bodyPr>
          <a:lstStyle/>
          <a:p>
            <a:r>
              <a:rPr kumimoji="1" lang="en-US" altLang="ja-JP" sz="1050"/>
              <a:t>※Calculated based on the diagnostic equation for Allan et al. (2004)</a:t>
            </a:r>
            <a:endParaRPr kumimoji="1" lang="ja-JP" altLang="en-US" sz="1050"/>
          </a:p>
        </p:txBody>
      </p:sp>
      <p:sp>
        <p:nvSpPr>
          <p:cNvPr id="35" name="テキスト ボックス 34">
            <a:extLst>
              <a:ext uri="{FF2B5EF4-FFF2-40B4-BE49-F238E27FC236}">
                <a16:creationId xmlns:a16="http://schemas.microsoft.com/office/drawing/2014/main" id="{DEEA46E6-7E53-AFB7-6017-ABE7C3FDA6CF}"/>
              </a:ext>
            </a:extLst>
          </p:cNvPr>
          <p:cNvSpPr txBox="1"/>
          <p:nvPr/>
        </p:nvSpPr>
        <p:spPr>
          <a:xfrm rot="16200000">
            <a:off x="7049287" y="2219498"/>
            <a:ext cx="1520229" cy="230832"/>
          </a:xfrm>
          <a:prstGeom prst="rect">
            <a:avLst/>
          </a:prstGeom>
          <a:solidFill>
            <a:schemeClr val="bg1"/>
          </a:solidFill>
          <a:ln>
            <a:noFill/>
          </a:ln>
        </p:spPr>
        <p:txBody>
          <a:bodyPr wrap="square" rtlCol="0">
            <a:spAutoFit/>
          </a:bodyPr>
          <a:lstStyle/>
          <a:p>
            <a:r>
              <a:rPr kumimoji="1" lang="en-US" altLang="ja-JP" sz="900"/>
              <a:t>Water Vapor Pressure (</a:t>
            </a:r>
            <a:r>
              <a:rPr kumimoji="1" lang="en-US" altLang="ja-JP" sz="900" err="1"/>
              <a:t>hPa</a:t>
            </a:r>
            <a:r>
              <a:rPr kumimoji="1" lang="en-US" altLang="ja-JP" sz="900"/>
              <a:t>) </a:t>
            </a:r>
            <a:endParaRPr kumimoji="1" lang="ja-JP" altLang="en-US" sz="900"/>
          </a:p>
        </p:txBody>
      </p:sp>
      <p:sp>
        <p:nvSpPr>
          <p:cNvPr id="36" name="テキスト ボックス 35">
            <a:extLst>
              <a:ext uri="{FF2B5EF4-FFF2-40B4-BE49-F238E27FC236}">
                <a16:creationId xmlns:a16="http://schemas.microsoft.com/office/drawing/2014/main" id="{0164AAA5-53A3-1EBE-40FD-B8EDD3EB2032}"/>
              </a:ext>
            </a:extLst>
          </p:cNvPr>
          <p:cNvSpPr txBox="1"/>
          <p:nvPr/>
        </p:nvSpPr>
        <p:spPr>
          <a:xfrm>
            <a:off x="11163299" y="2434748"/>
            <a:ext cx="1114203" cy="369332"/>
          </a:xfrm>
          <a:prstGeom prst="rect">
            <a:avLst/>
          </a:prstGeom>
          <a:solidFill>
            <a:schemeClr val="bg1"/>
          </a:solidFill>
          <a:ln>
            <a:noFill/>
          </a:ln>
        </p:spPr>
        <p:txBody>
          <a:bodyPr wrap="square" rtlCol="0">
            <a:spAutoFit/>
          </a:bodyPr>
          <a:lstStyle/>
          <a:p>
            <a:r>
              <a:rPr kumimoji="1" lang="en-US" altLang="ja-JP" sz="900" b="1">
                <a:solidFill>
                  <a:srgbClr val="FF0000"/>
                </a:solidFill>
              </a:rPr>
              <a:t>Trend</a:t>
            </a:r>
          </a:p>
          <a:p>
            <a:r>
              <a:rPr kumimoji="1" lang="en-US" altLang="ja-JP" sz="900" b="1">
                <a:solidFill>
                  <a:srgbClr val="FF0000"/>
                </a:solidFill>
              </a:rPr>
              <a:t>1.3 (</a:t>
            </a:r>
            <a:r>
              <a:rPr kumimoji="1" lang="en-US" altLang="ja-JP" sz="900" b="1" err="1">
                <a:solidFill>
                  <a:srgbClr val="FF0000"/>
                </a:solidFill>
              </a:rPr>
              <a:t>hPa</a:t>
            </a:r>
            <a:r>
              <a:rPr kumimoji="1" lang="en-US" altLang="ja-JP" sz="900" b="1">
                <a:solidFill>
                  <a:srgbClr val="FF0000"/>
                </a:solidFill>
              </a:rPr>
              <a:t>/100 year )</a:t>
            </a:r>
            <a:endParaRPr kumimoji="1" lang="ja-JP" altLang="en-US" sz="900" b="1">
              <a:solidFill>
                <a:srgbClr val="FF0000"/>
              </a:solidFill>
            </a:endParaRPr>
          </a:p>
        </p:txBody>
      </p:sp>
      <p:sp>
        <p:nvSpPr>
          <p:cNvPr id="39" name="テキスト ボックス 38">
            <a:extLst>
              <a:ext uri="{FF2B5EF4-FFF2-40B4-BE49-F238E27FC236}">
                <a16:creationId xmlns:a16="http://schemas.microsoft.com/office/drawing/2014/main" id="{4745410D-E022-E98D-DFE1-33CCACEEE8EF}"/>
              </a:ext>
            </a:extLst>
          </p:cNvPr>
          <p:cNvSpPr txBox="1"/>
          <p:nvPr/>
        </p:nvSpPr>
        <p:spPr>
          <a:xfrm>
            <a:off x="698056" y="5518026"/>
            <a:ext cx="3232357" cy="307777"/>
          </a:xfrm>
          <a:prstGeom prst="rect">
            <a:avLst/>
          </a:prstGeom>
          <a:solidFill>
            <a:schemeClr val="bg1"/>
          </a:solidFill>
          <a:ln>
            <a:solidFill>
              <a:srgbClr val="FF0000"/>
            </a:solidFill>
          </a:ln>
        </p:spPr>
        <p:txBody>
          <a:bodyPr wrap="square" rtlCol="0">
            <a:spAutoFit/>
          </a:bodyPr>
          <a:lstStyle/>
          <a:p>
            <a:r>
              <a:rPr kumimoji="1" lang="en-US" altLang="ja-JP" sz="1400" b="1">
                <a:solidFill>
                  <a:srgbClr val="FF0000"/>
                </a:solidFill>
              </a:rPr>
              <a:t>Enhanced downward longwave radiation</a:t>
            </a:r>
          </a:p>
        </p:txBody>
      </p:sp>
      <p:sp>
        <p:nvSpPr>
          <p:cNvPr id="40" name="楕円 39">
            <a:extLst>
              <a:ext uri="{FF2B5EF4-FFF2-40B4-BE49-F238E27FC236}">
                <a16:creationId xmlns:a16="http://schemas.microsoft.com/office/drawing/2014/main" id="{D2A23184-21CF-129C-E947-A996ECC49EC4}"/>
              </a:ext>
            </a:extLst>
          </p:cNvPr>
          <p:cNvSpPr/>
          <p:nvPr/>
        </p:nvSpPr>
        <p:spPr>
          <a:xfrm rot="21376761">
            <a:off x="1658397" y="4262375"/>
            <a:ext cx="796476" cy="477719"/>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000FF"/>
              </a:solidFill>
            </a:endParaRPr>
          </a:p>
        </p:txBody>
      </p:sp>
      <p:cxnSp>
        <p:nvCxnSpPr>
          <p:cNvPr id="41" name="直線矢印コネクタ 40">
            <a:extLst>
              <a:ext uri="{FF2B5EF4-FFF2-40B4-BE49-F238E27FC236}">
                <a16:creationId xmlns:a16="http://schemas.microsoft.com/office/drawing/2014/main" id="{7B394BDA-4A66-CC8E-7A96-24F7237DEFFB}"/>
              </a:ext>
            </a:extLst>
          </p:cNvPr>
          <p:cNvCxnSpPr>
            <a:cxnSpLocks/>
          </p:cNvCxnSpPr>
          <p:nvPr/>
        </p:nvCxnSpPr>
        <p:spPr>
          <a:xfrm flipH="1" flipV="1">
            <a:off x="2103741" y="4737435"/>
            <a:ext cx="135791" cy="759567"/>
          </a:xfrm>
          <a:prstGeom prst="straightConnector1">
            <a:avLst/>
          </a:prstGeom>
          <a:ln w="3810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9" name="テキスト ボックス 12">
            <a:extLst>
              <a:ext uri="{FF2B5EF4-FFF2-40B4-BE49-F238E27FC236}">
                <a16:creationId xmlns:a16="http://schemas.microsoft.com/office/drawing/2014/main" id="{CC14732B-E667-0676-A1CA-A49B1EA6BEC7}"/>
              </a:ext>
            </a:extLst>
          </p:cNvPr>
          <p:cNvSpPr txBox="1"/>
          <p:nvPr/>
        </p:nvSpPr>
        <p:spPr>
          <a:xfrm>
            <a:off x="9452205" y="3562276"/>
            <a:ext cx="556042" cy="261610"/>
          </a:xfrm>
          <a:prstGeom prst="rect">
            <a:avLst/>
          </a:prstGeom>
          <a:noFill/>
          <a:ln>
            <a:noFill/>
          </a:ln>
        </p:spPr>
        <p:txBody>
          <a:bodyPr wrap="square" lIns="91440" tIns="45720" rIns="91440" bIns="45720" rtlCol="0" anchor="t">
            <a:spAutoFit/>
          </a:bodyPr>
          <a:lstStyle/>
          <a:p>
            <a:r>
              <a:rPr lang="en-US" altLang="ja-JP" sz="1100">
                <a:ea typeface="游ゴシック"/>
                <a:cs typeface="Calibri"/>
              </a:rPr>
              <a:t>Year</a:t>
            </a:r>
          </a:p>
        </p:txBody>
      </p:sp>
    </p:spTree>
    <p:extLst>
      <p:ext uri="{BB962C8B-B14F-4D97-AF65-F5344CB8AC3E}">
        <p14:creationId xmlns:p14="http://schemas.microsoft.com/office/powerpoint/2010/main" val="29517083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0A450-B67C-D65E-0670-D36C2FFF6105}"/>
            </a:ext>
          </a:extLst>
        </p:cNvPr>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7BAD5950-B754-8DC8-2011-ECA06439EEA2}"/>
              </a:ext>
            </a:extLst>
          </p:cNvPr>
          <p:cNvSpPr>
            <a:spLocks noGrp="1"/>
          </p:cNvSpPr>
          <p:nvPr>
            <p:ph type="sldNum" sz="quarter" idx="12"/>
          </p:nvPr>
        </p:nvSpPr>
        <p:spPr>
          <a:xfrm>
            <a:off x="10134600" y="6492875"/>
            <a:ext cx="2057400" cy="365125"/>
          </a:xfrm>
        </p:spPr>
        <p:txBody>
          <a:bodyPr/>
          <a:lstStyle/>
          <a:p>
            <a:fld id="{9034D277-D458-43FC-9BC0-46A4ACF4CCEB}" type="slidenum">
              <a:rPr kumimoji="1" lang="ja-JP" altLang="en-US" smtClean="0"/>
              <a:t>11</a:t>
            </a:fld>
            <a:endParaRPr kumimoji="1" lang="ja-JP" altLang="en-US"/>
          </a:p>
        </p:txBody>
      </p:sp>
      <p:sp>
        <p:nvSpPr>
          <p:cNvPr id="5" name="正方形/長方形 4">
            <a:extLst>
              <a:ext uri="{FF2B5EF4-FFF2-40B4-BE49-F238E27FC236}">
                <a16:creationId xmlns:a16="http://schemas.microsoft.com/office/drawing/2014/main" id="{5C62CC1D-A71C-CF91-3C03-26EC5A210D32}"/>
              </a:ext>
            </a:extLst>
          </p:cNvPr>
          <p:cNvSpPr/>
          <p:nvPr/>
        </p:nvSpPr>
        <p:spPr>
          <a:xfrm>
            <a:off x="0" y="2"/>
            <a:ext cx="12192000" cy="9555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80000"/>
              </a:lnSpc>
            </a:pPr>
            <a:r>
              <a:rPr kumimoji="1" lang="en-US" altLang="ja-JP" sz="3600" b="1">
                <a:solidFill>
                  <a:schemeClr val="bg1">
                    <a:lumMod val="95000"/>
                  </a:schemeClr>
                </a:solidFill>
              </a:rPr>
              <a:t>Outline</a:t>
            </a:r>
            <a:endParaRPr kumimoji="1" lang="en-US" altLang="ja-JP" b="1" i="1">
              <a:solidFill>
                <a:schemeClr val="bg1">
                  <a:lumMod val="95000"/>
                </a:schemeClr>
              </a:solidFill>
            </a:endParaRPr>
          </a:p>
        </p:txBody>
      </p:sp>
      <p:sp>
        <p:nvSpPr>
          <p:cNvPr id="2" name="テキスト ボックス 3">
            <a:extLst>
              <a:ext uri="{FF2B5EF4-FFF2-40B4-BE49-F238E27FC236}">
                <a16:creationId xmlns:a16="http://schemas.microsoft.com/office/drawing/2014/main" id="{DF64D843-A654-092A-4B98-6F7FF3359308}"/>
              </a:ext>
            </a:extLst>
          </p:cNvPr>
          <p:cNvSpPr txBox="1"/>
          <p:nvPr/>
        </p:nvSpPr>
        <p:spPr>
          <a:xfrm>
            <a:off x="1055771" y="2305615"/>
            <a:ext cx="10080458" cy="2246769"/>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400050" indent="-400050">
              <a:spcAft>
                <a:spcPts val="1200"/>
              </a:spcAft>
              <a:buFont typeface="+mj-lt"/>
              <a:buAutoNum type="romanUcPeriod"/>
            </a:pPr>
            <a:r>
              <a:rPr lang="en-US" altLang="ja-JP" sz="4000"/>
              <a:t>  Introduction</a:t>
            </a:r>
          </a:p>
          <a:p>
            <a:pPr marL="400050" indent="-400050">
              <a:spcAft>
                <a:spcPts val="1200"/>
              </a:spcAft>
              <a:buFont typeface="+mj-lt"/>
              <a:buAutoNum type="romanUcPeriod"/>
            </a:pPr>
            <a:r>
              <a:rPr lang="ja-JP" altLang="en-US" sz="4000"/>
              <a:t>  </a:t>
            </a:r>
            <a:r>
              <a:rPr lang="en-US" altLang="ja-JP" sz="4000"/>
              <a:t>Atmospheric and oceanographic conditions</a:t>
            </a:r>
          </a:p>
          <a:p>
            <a:pPr marL="400050" indent="-400050">
              <a:spcAft>
                <a:spcPts val="1200"/>
              </a:spcAft>
              <a:buFont typeface="+mj-lt"/>
              <a:buAutoNum type="romanUcPeriod"/>
            </a:pPr>
            <a:r>
              <a:rPr lang="en-US" altLang="ja-JP" sz="4000">
                <a:solidFill>
                  <a:srgbClr val="FF0000"/>
                </a:solidFill>
              </a:rPr>
              <a:t>Summary</a:t>
            </a:r>
            <a:endParaRPr lang="ja-JP" altLang="en-US" sz="4000">
              <a:solidFill>
                <a:srgbClr val="FF0000"/>
              </a:solidFill>
            </a:endParaRPr>
          </a:p>
        </p:txBody>
      </p:sp>
    </p:spTree>
    <p:extLst>
      <p:ext uri="{BB962C8B-B14F-4D97-AF65-F5344CB8AC3E}">
        <p14:creationId xmlns:p14="http://schemas.microsoft.com/office/powerpoint/2010/main" val="15217060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9EE38E-2044-B003-160E-9BEBB3DB9E81}"/>
            </a:ext>
          </a:extLst>
        </p:cNvPr>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3DF3C8A5-DE11-532E-CC6A-C889B2F50121}"/>
              </a:ext>
            </a:extLst>
          </p:cNvPr>
          <p:cNvSpPr>
            <a:spLocks noGrp="1"/>
          </p:cNvSpPr>
          <p:nvPr>
            <p:ph type="sldNum" sz="quarter" idx="12"/>
          </p:nvPr>
        </p:nvSpPr>
        <p:spPr>
          <a:xfrm>
            <a:off x="10134600" y="6492875"/>
            <a:ext cx="2057400" cy="365125"/>
          </a:xfrm>
        </p:spPr>
        <p:txBody>
          <a:bodyPr/>
          <a:lstStyle/>
          <a:p>
            <a:fld id="{9034D277-D458-43FC-9BC0-46A4ACF4CCEB}" type="slidenum">
              <a:rPr kumimoji="1" lang="ja-JP" altLang="en-US" smtClean="0"/>
              <a:t>12</a:t>
            </a:fld>
            <a:endParaRPr kumimoji="1" lang="ja-JP" altLang="en-US"/>
          </a:p>
        </p:txBody>
      </p:sp>
      <p:sp>
        <p:nvSpPr>
          <p:cNvPr id="5" name="正方形/長方形 4">
            <a:extLst>
              <a:ext uri="{FF2B5EF4-FFF2-40B4-BE49-F238E27FC236}">
                <a16:creationId xmlns:a16="http://schemas.microsoft.com/office/drawing/2014/main" id="{47D102C2-1A6F-D8E3-CE59-7EB6D0308DDD}"/>
              </a:ext>
            </a:extLst>
          </p:cNvPr>
          <p:cNvSpPr/>
          <p:nvPr/>
        </p:nvSpPr>
        <p:spPr>
          <a:xfrm>
            <a:off x="0" y="1"/>
            <a:ext cx="12192000" cy="74814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1200"/>
              </a:spcBef>
            </a:pPr>
            <a:r>
              <a:rPr kumimoji="1" lang="en-US" altLang="ja-JP" sz="3600" b="1">
                <a:solidFill>
                  <a:schemeClr val="bg1">
                    <a:lumMod val="95000"/>
                  </a:schemeClr>
                </a:solidFill>
              </a:rPr>
              <a:t>Summary</a:t>
            </a:r>
            <a:endParaRPr kumimoji="1" lang="en-US" altLang="ja-JP" b="1" i="1">
              <a:solidFill>
                <a:schemeClr val="bg1">
                  <a:lumMod val="95000"/>
                </a:schemeClr>
              </a:solidFill>
            </a:endParaRPr>
          </a:p>
        </p:txBody>
      </p:sp>
      <p:sp>
        <p:nvSpPr>
          <p:cNvPr id="10" name="テキスト ボックス 9">
            <a:extLst>
              <a:ext uri="{FF2B5EF4-FFF2-40B4-BE49-F238E27FC236}">
                <a16:creationId xmlns:a16="http://schemas.microsoft.com/office/drawing/2014/main" id="{DCAB8A9C-47FD-B620-8677-2D70CD8F558C}"/>
              </a:ext>
            </a:extLst>
          </p:cNvPr>
          <p:cNvSpPr txBox="1"/>
          <p:nvPr/>
        </p:nvSpPr>
        <p:spPr>
          <a:xfrm>
            <a:off x="0" y="1252967"/>
            <a:ext cx="12192000" cy="5001369"/>
          </a:xfrm>
          <a:prstGeom prst="rect">
            <a:avLst/>
          </a:prstGeom>
          <a:noFill/>
        </p:spPr>
        <p:txBody>
          <a:bodyPr wrap="square">
            <a:spAutoFit/>
          </a:bodyPr>
          <a:lstStyle/>
          <a:p>
            <a:pPr marL="742950" lvl="1" indent="-285750">
              <a:spcBef>
                <a:spcPts val="600"/>
              </a:spcBef>
              <a:buFont typeface="Wingdings" panose="05000000000000000000" pitchFamily="2" charset="2"/>
              <a:buChar char="u"/>
            </a:pPr>
            <a:r>
              <a:rPr kumimoji="1" lang="en-US" altLang="ja-JP" sz="2400" b="1" u="sng"/>
              <a:t>Characteristics of Record‑High Summer Temperatures in Japan (2023-2025) </a:t>
            </a:r>
            <a:endParaRPr kumimoji="1" lang="en-US" altLang="ja-JP" sz="2000"/>
          </a:p>
          <a:p>
            <a:pPr marL="742950" lvl="1" indent="-285750">
              <a:spcBef>
                <a:spcPts val="600"/>
              </a:spcBef>
              <a:buFont typeface="Wingdings" panose="05000000000000000000" pitchFamily="2" charset="2"/>
              <a:buChar char="ü"/>
            </a:pPr>
            <a:r>
              <a:rPr kumimoji="1" lang="en-US" altLang="ja-JP" sz="2000"/>
              <a:t>SSTs in the mid-latitude North Pacific were significantly above normal.</a:t>
            </a:r>
          </a:p>
          <a:p>
            <a:pPr marL="1257300" lvl="2" indent="-342900">
              <a:spcBef>
                <a:spcPts val="600"/>
              </a:spcBef>
              <a:buFont typeface="Wingdings" panose="05000000000000000000" pitchFamily="2" charset="2"/>
              <a:buChar char="Ø"/>
            </a:pPr>
            <a:r>
              <a:rPr kumimoji="1" lang="en-US" altLang="ja-JP" sz="2000"/>
              <a:t>Enhanced downward shortwave radiation and latent heat flux were observed.</a:t>
            </a:r>
          </a:p>
          <a:p>
            <a:pPr marL="1257300" lvl="2" indent="-342900">
              <a:spcBef>
                <a:spcPts val="600"/>
              </a:spcBef>
              <a:buFont typeface="Wingdings" panose="05000000000000000000" pitchFamily="2" charset="2"/>
              <a:buChar char="Ø"/>
            </a:pPr>
            <a:r>
              <a:rPr kumimoji="1" lang="en-US" altLang="ja-JP" sz="2000"/>
              <a:t>Increases in SST and surface air temperature were observed, accompanied by a cloud-SST feedback.</a:t>
            </a:r>
          </a:p>
          <a:p>
            <a:pPr marL="742950" lvl="1" indent="-285750">
              <a:spcBef>
                <a:spcPts val="600"/>
              </a:spcBef>
              <a:buFont typeface="Wingdings" panose="05000000000000000000" pitchFamily="2" charset="2"/>
              <a:buChar char="ü"/>
            </a:pPr>
            <a:endParaRPr kumimoji="1" lang="en-US" altLang="ja-JP" sz="2000"/>
          </a:p>
          <a:p>
            <a:pPr marL="742950" lvl="1" indent="-285750">
              <a:spcBef>
                <a:spcPts val="600"/>
              </a:spcBef>
              <a:buFont typeface="Wingdings" panose="05000000000000000000" pitchFamily="2" charset="2"/>
              <a:buChar char="ü"/>
            </a:pPr>
            <a:r>
              <a:rPr kumimoji="1" lang="en-US" altLang="ja-JP" sz="2000"/>
              <a:t>STJ around Japan and over the North Pacific significantly shifted poleward.</a:t>
            </a:r>
          </a:p>
          <a:p>
            <a:pPr marL="1257300" lvl="2" indent="-342900">
              <a:spcBef>
                <a:spcPts val="600"/>
              </a:spcBef>
              <a:buFont typeface="Wingdings" panose="05000000000000000000" pitchFamily="2" charset="2"/>
              <a:buChar char="Ø"/>
            </a:pPr>
            <a:r>
              <a:rPr kumimoji="1" lang="en-US" altLang="ja-JP" sz="2000"/>
              <a:t>A tripolar pattern was observed.</a:t>
            </a:r>
          </a:p>
          <a:p>
            <a:pPr marL="1257300" lvl="2" indent="-342900">
              <a:spcBef>
                <a:spcPts val="600"/>
              </a:spcBef>
              <a:buFont typeface="Wingdings" panose="05000000000000000000" pitchFamily="2" charset="2"/>
              <a:buChar char="Ø"/>
            </a:pPr>
            <a:r>
              <a:rPr kumimoji="1" lang="en-US" altLang="ja-JP" sz="2000"/>
              <a:t>Decreased sea level pressure from the Okhotsk Sea to the Bering Sea was observed.</a:t>
            </a:r>
          </a:p>
          <a:p>
            <a:pPr lvl="1">
              <a:spcBef>
                <a:spcPts val="600"/>
              </a:spcBef>
            </a:pPr>
            <a:endParaRPr kumimoji="1" lang="en-US" altLang="ja-JP" sz="2000"/>
          </a:p>
          <a:p>
            <a:pPr marL="742950" lvl="1" indent="-285750">
              <a:spcBef>
                <a:spcPts val="600"/>
              </a:spcBef>
              <a:buFont typeface="Wingdings" panose="05000000000000000000" pitchFamily="2" charset="2"/>
              <a:buChar char="ü"/>
            </a:pPr>
            <a:r>
              <a:rPr kumimoji="1" lang="en-US" altLang="ja-JP" sz="2000"/>
              <a:t>A North Pacific subtropical high extended toward Japan.</a:t>
            </a:r>
          </a:p>
          <a:p>
            <a:pPr marL="1257300" lvl="2" indent="-342900">
              <a:spcBef>
                <a:spcPts val="600"/>
              </a:spcBef>
              <a:buFont typeface="Wingdings" panose="05000000000000000000" pitchFamily="2" charset="2"/>
              <a:buChar char="Ø"/>
            </a:pPr>
            <a:r>
              <a:rPr kumimoji="1" lang="en-US" altLang="ja-JP" sz="2000"/>
              <a:t>Enhanced water vapor transport from South Asia to eastern Japan was observed.</a:t>
            </a:r>
          </a:p>
          <a:p>
            <a:pPr marL="1257300" lvl="2" indent="-342900">
              <a:spcBef>
                <a:spcPts val="600"/>
              </a:spcBef>
              <a:buFont typeface="Wingdings" panose="05000000000000000000" pitchFamily="2" charset="2"/>
              <a:buChar char="Ø"/>
            </a:pPr>
            <a:r>
              <a:rPr kumimoji="1" lang="en-US" altLang="ja-JP" sz="2000"/>
              <a:t>Enhanced downward longwave radiation associated with water vapor suggests an intensified greenhouse effect under humid conditions.</a:t>
            </a:r>
          </a:p>
        </p:txBody>
      </p:sp>
    </p:spTree>
    <p:extLst>
      <p:ext uri="{BB962C8B-B14F-4D97-AF65-F5344CB8AC3E}">
        <p14:creationId xmlns:p14="http://schemas.microsoft.com/office/powerpoint/2010/main" val="36659940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F3E589-F68E-BA05-F2B6-DC369CE163A4}"/>
            </a:ext>
          </a:extLst>
        </p:cNvPr>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3CE18FA3-6EE9-684F-05A2-6C420C53157A}"/>
              </a:ext>
            </a:extLst>
          </p:cNvPr>
          <p:cNvSpPr>
            <a:spLocks noGrp="1"/>
          </p:cNvSpPr>
          <p:nvPr>
            <p:ph type="sldNum" sz="quarter" idx="12"/>
          </p:nvPr>
        </p:nvSpPr>
        <p:spPr>
          <a:xfrm>
            <a:off x="10134600" y="6492875"/>
            <a:ext cx="2057400" cy="365125"/>
          </a:xfrm>
        </p:spPr>
        <p:txBody>
          <a:bodyPr/>
          <a:lstStyle/>
          <a:p>
            <a:fld id="{9034D277-D458-43FC-9BC0-46A4ACF4CCEB}" type="slidenum">
              <a:rPr kumimoji="1" lang="ja-JP" altLang="en-US" smtClean="0"/>
              <a:t>13</a:t>
            </a:fld>
            <a:endParaRPr kumimoji="1" lang="ja-JP" altLang="en-US"/>
          </a:p>
        </p:txBody>
      </p:sp>
      <p:sp>
        <p:nvSpPr>
          <p:cNvPr id="5" name="正方形/長方形 4">
            <a:extLst>
              <a:ext uri="{FF2B5EF4-FFF2-40B4-BE49-F238E27FC236}">
                <a16:creationId xmlns:a16="http://schemas.microsoft.com/office/drawing/2014/main" id="{C6D1CE08-9B51-76AC-BE70-148A124A93E6}"/>
              </a:ext>
            </a:extLst>
          </p:cNvPr>
          <p:cNvSpPr/>
          <p:nvPr/>
        </p:nvSpPr>
        <p:spPr>
          <a:xfrm>
            <a:off x="0" y="1"/>
            <a:ext cx="12192000" cy="74814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1200"/>
              </a:spcBef>
            </a:pPr>
            <a:r>
              <a:rPr kumimoji="1" lang="en-US" altLang="ja-JP" sz="3600" b="1">
                <a:solidFill>
                  <a:schemeClr val="bg1">
                    <a:lumMod val="95000"/>
                  </a:schemeClr>
                </a:solidFill>
              </a:rPr>
              <a:t>Summary ( Causal diagram )</a:t>
            </a:r>
            <a:endParaRPr kumimoji="1" lang="en-US" altLang="ja-JP" b="1" i="1">
              <a:solidFill>
                <a:schemeClr val="bg1">
                  <a:lumMod val="95000"/>
                </a:schemeClr>
              </a:solidFill>
            </a:endParaRPr>
          </a:p>
        </p:txBody>
      </p:sp>
      <p:grpSp>
        <p:nvGrpSpPr>
          <p:cNvPr id="33" name="グループ化 32">
            <a:extLst>
              <a:ext uri="{FF2B5EF4-FFF2-40B4-BE49-F238E27FC236}">
                <a16:creationId xmlns:a16="http://schemas.microsoft.com/office/drawing/2014/main" id="{A808B737-E0D1-4E4A-0BEE-5B9452DC7DCF}"/>
              </a:ext>
            </a:extLst>
          </p:cNvPr>
          <p:cNvGrpSpPr/>
          <p:nvPr/>
        </p:nvGrpSpPr>
        <p:grpSpPr>
          <a:xfrm>
            <a:off x="193431" y="845933"/>
            <a:ext cx="3619502" cy="2241269"/>
            <a:chOff x="281354" y="1107407"/>
            <a:chExt cx="3619502" cy="2241269"/>
          </a:xfrm>
          <a:noFill/>
        </p:grpSpPr>
        <p:sp>
          <p:nvSpPr>
            <p:cNvPr id="19" name="四角形: 角を丸くする 18">
              <a:extLst>
                <a:ext uri="{FF2B5EF4-FFF2-40B4-BE49-F238E27FC236}">
                  <a16:creationId xmlns:a16="http://schemas.microsoft.com/office/drawing/2014/main" id="{B665201A-535F-8A0A-9300-3BE2362B724D}"/>
                </a:ext>
              </a:extLst>
            </p:cNvPr>
            <p:cNvSpPr/>
            <p:nvPr/>
          </p:nvSpPr>
          <p:spPr>
            <a:xfrm>
              <a:off x="281354" y="1107407"/>
              <a:ext cx="3619502" cy="2241269"/>
            </a:xfrm>
            <a:prstGeom prst="roundRect">
              <a:avLst>
                <a:gd name="adj" fmla="val 4334"/>
              </a:avLst>
            </a:prstGeom>
            <a:grp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bIns="0" rtlCol="0" anchor="b" anchorCtr="1"/>
            <a:lstStyle/>
            <a:p>
              <a:pPr algn="ctr">
                <a:lnSpc>
                  <a:spcPct val="80000"/>
                </a:lnSpc>
              </a:pPr>
              <a:r>
                <a:rPr kumimoji="1" lang="en-US" altLang="ja-JP" sz="2400" b="1">
                  <a:solidFill>
                    <a:srgbClr val="FF0000"/>
                  </a:solidFill>
                  <a:effectLst>
                    <a:outerShdw blurRad="38100" dist="38100" dir="2700000" algn="tl">
                      <a:srgbClr val="000000">
                        <a:alpha val="43137"/>
                      </a:srgbClr>
                    </a:outerShdw>
                  </a:effectLst>
                </a:rPr>
                <a:t>Extremely</a:t>
              </a:r>
              <a:r>
                <a:rPr kumimoji="1" lang="ja-JP" altLang="en-US" sz="2400" b="1">
                  <a:solidFill>
                    <a:srgbClr val="FF0000"/>
                  </a:solidFill>
                  <a:effectLst>
                    <a:outerShdw blurRad="38100" dist="38100" dir="2700000" algn="tl">
                      <a:srgbClr val="000000">
                        <a:alpha val="43137"/>
                      </a:srgbClr>
                    </a:outerShdw>
                  </a:effectLst>
                </a:rPr>
                <a:t> </a:t>
              </a:r>
              <a:r>
                <a:rPr kumimoji="1" lang="en-US" altLang="ja-JP" sz="2400" b="1">
                  <a:solidFill>
                    <a:srgbClr val="FF0000"/>
                  </a:solidFill>
                  <a:effectLst>
                    <a:outerShdw blurRad="38100" dist="38100" dir="2700000" algn="tl">
                      <a:srgbClr val="000000">
                        <a:alpha val="43137"/>
                      </a:srgbClr>
                    </a:outerShdw>
                  </a:effectLst>
                </a:rPr>
                <a:t>high</a:t>
              </a:r>
              <a:r>
                <a:rPr kumimoji="1" lang="ja-JP" altLang="en-US" sz="2400" b="1">
                  <a:solidFill>
                    <a:srgbClr val="FF0000"/>
                  </a:solidFill>
                  <a:effectLst>
                    <a:outerShdw blurRad="38100" dist="38100" dir="2700000" algn="tl">
                      <a:srgbClr val="000000">
                        <a:alpha val="43137"/>
                      </a:srgbClr>
                    </a:outerShdw>
                  </a:effectLst>
                </a:rPr>
                <a:t> </a:t>
              </a:r>
              <a:r>
                <a:rPr kumimoji="1" lang="en-US" altLang="ja-JP" sz="2400" b="1">
                  <a:solidFill>
                    <a:srgbClr val="FF0000"/>
                  </a:solidFill>
                  <a:effectLst>
                    <a:outerShdw blurRad="38100" dist="38100" dir="2700000" algn="tl">
                      <a:srgbClr val="000000">
                        <a:alpha val="43137"/>
                      </a:srgbClr>
                    </a:outerShdw>
                  </a:effectLst>
                </a:rPr>
                <a:t>SSTs</a:t>
              </a:r>
              <a:r>
                <a:rPr kumimoji="1" lang="ja-JP" altLang="en-US" sz="2400" b="1">
                  <a:solidFill>
                    <a:srgbClr val="FF0000"/>
                  </a:solidFill>
                  <a:effectLst>
                    <a:outerShdw blurRad="38100" dist="38100" dir="2700000" algn="tl">
                      <a:srgbClr val="000000">
                        <a:alpha val="43137"/>
                      </a:srgbClr>
                    </a:outerShdw>
                  </a:effectLst>
                </a:rPr>
                <a:t> </a:t>
              </a:r>
              <a:r>
                <a:rPr kumimoji="1" lang="en-US" altLang="ja-JP" sz="2400" b="1">
                  <a:solidFill>
                    <a:srgbClr val="FF0000"/>
                  </a:solidFill>
                  <a:effectLst>
                    <a:outerShdw blurRad="38100" dist="38100" dir="2700000" algn="tl">
                      <a:srgbClr val="000000">
                        <a:alpha val="43137"/>
                      </a:srgbClr>
                    </a:outerShdw>
                  </a:effectLst>
                </a:rPr>
                <a:t>in</a:t>
              </a:r>
              <a:r>
                <a:rPr kumimoji="1" lang="ja-JP" altLang="en-US" sz="2400" b="1">
                  <a:solidFill>
                    <a:srgbClr val="FF0000"/>
                  </a:solidFill>
                  <a:effectLst>
                    <a:outerShdw blurRad="38100" dist="38100" dir="2700000" algn="tl">
                      <a:srgbClr val="000000">
                        <a:alpha val="43137"/>
                      </a:srgbClr>
                    </a:outerShdw>
                  </a:effectLst>
                </a:rPr>
                <a:t> </a:t>
              </a:r>
              <a:r>
                <a:rPr kumimoji="1" lang="en-US" altLang="ja-JP" sz="2400" b="1">
                  <a:solidFill>
                    <a:srgbClr val="FF0000"/>
                  </a:solidFill>
                  <a:effectLst>
                    <a:outerShdw blurRad="38100" dist="38100" dir="2700000" algn="tl">
                      <a:srgbClr val="000000">
                        <a:alpha val="43137"/>
                      </a:srgbClr>
                    </a:outerShdw>
                  </a:effectLst>
                </a:rPr>
                <a:t>the</a:t>
              </a:r>
              <a:r>
                <a:rPr kumimoji="1" lang="ja-JP" altLang="en-US" sz="2400" b="1">
                  <a:solidFill>
                    <a:srgbClr val="FF0000"/>
                  </a:solidFill>
                  <a:effectLst>
                    <a:outerShdw blurRad="38100" dist="38100" dir="2700000" algn="tl">
                      <a:srgbClr val="000000">
                        <a:alpha val="43137"/>
                      </a:srgbClr>
                    </a:outerShdw>
                  </a:effectLst>
                </a:rPr>
                <a:t> </a:t>
              </a:r>
              <a:r>
                <a:rPr kumimoji="1" lang="en-US" altLang="ja-JP" sz="2400" b="1">
                  <a:solidFill>
                    <a:srgbClr val="FF0000"/>
                  </a:solidFill>
                  <a:effectLst>
                    <a:outerShdw blurRad="38100" dist="38100" dir="2700000" algn="tl">
                      <a:srgbClr val="000000">
                        <a:alpha val="43137"/>
                      </a:srgbClr>
                    </a:outerShdw>
                  </a:effectLst>
                </a:rPr>
                <a:t>mid-latitude</a:t>
              </a:r>
              <a:r>
                <a:rPr kumimoji="1" lang="ja-JP" altLang="en-US" sz="2400" b="1">
                  <a:solidFill>
                    <a:srgbClr val="FF0000"/>
                  </a:solidFill>
                  <a:effectLst>
                    <a:outerShdw blurRad="38100" dist="38100" dir="2700000" algn="tl">
                      <a:srgbClr val="000000">
                        <a:alpha val="43137"/>
                      </a:srgbClr>
                    </a:outerShdw>
                  </a:effectLst>
                </a:rPr>
                <a:t> </a:t>
              </a:r>
              <a:r>
                <a:rPr kumimoji="1" lang="en-US" altLang="ja-JP" sz="2400" b="1">
                  <a:solidFill>
                    <a:srgbClr val="FF0000"/>
                  </a:solidFill>
                  <a:effectLst>
                    <a:outerShdw blurRad="38100" dist="38100" dir="2700000" algn="tl">
                      <a:srgbClr val="000000">
                        <a:alpha val="43137"/>
                      </a:srgbClr>
                    </a:outerShdw>
                  </a:effectLst>
                </a:rPr>
                <a:t>North</a:t>
              </a:r>
              <a:r>
                <a:rPr kumimoji="1" lang="ja-JP" altLang="en-US" sz="2400" b="1">
                  <a:solidFill>
                    <a:srgbClr val="FF0000"/>
                  </a:solidFill>
                  <a:effectLst>
                    <a:outerShdw blurRad="38100" dist="38100" dir="2700000" algn="tl">
                      <a:srgbClr val="000000">
                        <a:alpha val="43137"/>
                      </a:srgbClr>
                    </a:outerShdw>
                  </a:effectLst>
                </a:rPr>
                <a:t> </a:t>
              </a:r>
              <a:r>
                <a:rPr kumimoji="1" lang="en-US" altLang="ja-JP" sz="2400" b="1">
                  <a:solidFill>
                    <a:srgbClr val="FF0000"/>
                  </a:solidFill>
                  <a:effectLst>
                    <a:outerShdw blurRad="38100" dist="38100" dir="2700000" algn="tl">
                      <a:srgbClr val="000000">
                        <a:alpha val="43137"/>
                      </a:srgbClr>
                    </a:outerShdw>
                  </a:effectLst>
                </a:rPr>
                <a:t>Pacific</a:t>
              </a:r>
              <a:endParaRPr kumimoji="1" lang="ja-JP" altLang="en-US" sz="2400" b="1">
                <a:solidFill>
                  <a:srgbClr val="FF0000"/>
                </a:solidFill>
                <a:effectLst>
                  <a:outerShdw blurRad="38100" dist="38100" dir="2700000" algn="tl">
                    <a:srgbClr val="000000">
                      <a:alpha val="43137"/>
                    </a:srgbClr>
                  </a:outerShdw>
                </a:effectLst>
              </a:endParaRPr>
            </a:p>
          </p:txBody>
        </p:sp>
        <p:pic>
          <p:nvPicPr>
            <p:cNvPr id="12" name="図 11">
              <a:extLst>
                <a:ext uri="{FF2B5EF4-FFF2-40B4-BE49-F238E27FC236}">
                  <a16:creationId xmlns:a16="http://schemas.microsoft.com/office/drawing/2014/main" id="{015BA66F-6483-7C15-BD59-FC93D63292D7}"/>
                </a:ext>
              </a:extLst>
            </p:cNvPr>
            <p:cNvPicPr>
              <a:picLocks noChangeAspect="1"/>
            </p:cNvPicPr>
            <p:nvPr/>
          </p:nvPicPr>
          <p:blipFill>
            <a:blip r:embed="rId2"/>
            <a:srcRect l="30078" t="8530" r="39111" b="60317"/>
            <a:stretch>
              <a:fillRect/>
            </a:stretch>
          </p:blipFill>
          <p:spPr>
            <a:xfrm>
              <a:off x="994361" y="1226019"/>
              <a:ext cx="2348826" cy="1424353"/>
            </a:xfrm>
            <a:prstGeom prst="rect">
              <a:avLst/>
            </a:prstGeom>
            <a:grpFill/>
            <a:ln>
              <a:solidFill>
                <a:schemeClr val="tx1"/>
              </a:solidFill>
            </a:ln>
          </p:spPr>
        </p:pic>
      </p:grpSp>
      <p:sp>
        <p:nvSpPr>
          <p:cNvPr id="20" name="四角形: 角を丸くする 19">
            <a:extLst>
              <a:ext uri="{FF2B5EF4-FFF2-40B4-BE49-F238E27FC236}">
                <a16:creationId xmlns:a16="http://schemas.microsoft.com/office/drawing/2014/main" id="{91197528-1563-1039-2029-A5312086FF14}"/>
              </a:ext>
            </a:extLst>
          </p:cNvPr>
          <p:cNvSpPr/>
          <p:nvPr/>
        </p:nvSpPr>
        <p:spPr>
          <a:xfrm>
            <a:off x="4141177" y="2038196"/>
            <a:ext cx="2945422" cy="683202"/>
          </a:xfrm>
          <a:prstGeom prst="roundRect">
            <a:avLst>
              <a:gd name="adj" fmla="val 9041"/>
            </a:avLst>
          </a:prstGeom>
          <a:noFill/>
          <a:ln w="381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80000"/>
              </a:lnSpc>
            </a:pPr>
            <a:r>
              <a:rPr kumimoji="1" lang="en-US" altLang="ja-JP" sz="2400">
                <a:solidFill>
                  <a:schemeClr val="tx1"/>
                </a:solidFill>
              </a:rPr>
              <a:t>Active high-frequence disturbances</a:t>
            </a:r>
            <a:endParaRPr kumimoji="1" lang="ja-JP" altLang="en-US" sz="2400">
              <a:solidFill>
                <a:schemeClr val="tx1"/>
              </a:solidFill>
            </a:endParaRPr>
          </a:p>
        </p:txBody>
      </p:sp>
      <p:sp>
        <p:nvSpPr>
          <p:cNvPr id="21" name="四角形: 角を丸くする 20">
            <a:extLst>
              <a:ext uri="{FF2B5EF4-FFF2-40B4-BE49-F238E27FC236}">
                <a16:creationId xmlns:a16="http://schemas.microsoft.com/office/drawing/2014/main" id="{CEB8190D-A3AA-E61A-7C01-507AA7C707ED}"/>
              </a:ext>
            </a:extLst>
          </p:cNvPr>
          <p:cNvSpPr/>
          <p:nvPr/>
        </p:nvSpPr>
        <p:spPr>
          <a:xfrm>
            <a:off x="4343401" y="939385"/>
            <a:ext cx="2540975" cy="683202"/>
          </a:xfrm>
          <a:prstGeom prst="roundRect">
            <a:avLst>
              <a:gd name="adj" fmla="val 9041"/>
            </a:avLst>
          </a:prstGeom>
          <a:noFill/>
          <a:ln w="381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80000"/>
              </a:lnSpc>
            </a:pPr>
            <a:r>
              <a:rPr kumimoji="1" lang="en-US" altLang="ja-JP" sz="2400">
                <a:solidFill>
                  <a:schemeClr val="tx1"/>
                </a:solidFill>
              </a:rPr>
              <a:t>Northward shift of oceanic front</a:t>
            </a:r>
            <a:endParaRPr kumimoji="1" lang="ja-JP" altLang="en-US" sz="2400">
              <a:solidFill>
                <a:schemeClr val="tx1"/>
              </a:solidFill>
            </a:endParaRPr>
          </a:p>
        </p:txBody>
      </p:sp>
      <p:sp>
        <p:nvSpPr>
          <p:cNvPr id="22" name="四角形: 角を丸くする 21">
            <a:extLst>
              <a:ext uri="{FF2B5EF4-FFF2-40B4-BE49-F238E27FC236}">
                <a16:creationId xmlns:a16="http://schemas.microsoft.com/office/drawing/2014/main" id="{FE050722-9735-22C1-C279-2134AE9F7D9F}"/>
              </a:ext>
            </a:extLst>
          </p:cNvPr>
          <p:cNvSpPr/>
          <p:nvPr/>
        </p:nvSpPr>
        <p:spPr>
          <a:xfrm>
            <a:off x="7924800" y="944888"/>
            <a:ext cx="2540975" cy="683202"/>
          </a:xfrm>
          <a:prstGeom prst="roundRect">
            <a:avLst>
              <a:gd name="adj" fmla="val 9041"/>
            </a:avLst>
          </a:prstGeom>
          <a:noFill/>
          <a:ln w="381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80000"/>
              </a:lnSpc>
            </a:pPr>
            <a:r>
              <a:rPr kumimoji="1" lang="en-US" altLang="ja-JP" sz="2400">
                <a:solidFill>
                  <a:schemeClr val="tx1"/>
                </a:solidFill>
              </a:rPr>
              <a:t>Northward shift of subtropical jet</a:t>
            </a:r>
            <a:endParaRPr kumimoji="1" lang="ja-JP" altLang="en-US" sz="2400">
              <a:solidFill>
                <a:schemeClr val="tx1"/>
              </a:solidFill>
            </a:endParaRPr>
          </a:p>
        </p:txBody>
      </p:sp>
      <p:grpSp>
        <p:nvGrpSpPr>
          <p:cNvPr id="40" name="グループ化 39">
            <a:extLst>
              <a:ext uri="{FF2B5EF4-FFF2-40B4-BE49-F238E27FC236}">
                <a16:creationId xmlns:a16="http://schemas.microsoft.com/office/drawing/2014/main" id="{C84242AF-81A4-4EA8-3339-71ED254937EA}"/>
              </a:ext>
            </a:extLst>
          </p:cNvPr>
          <p:cNvGrpSpPr/>
          <p:nvPr/>
        </p:nvGrpSpPr>
        <p:grpSpPr>
          <a:xfrm>
            <a:off x="7924800" y="2053822"/>
            <a:ext cx="3966905" cy="974952"/>
            <a:chOff x="7924800" y="1913150"/>
            <a:chExt cx="3966905" cy="974952"/>
          </a:xfrm>
        </p:grpSpPr>
        <p:pic>
          <p:nvPicPr>
            <p:cNvPr id="16" name="図 15">
              <a:extLst>
                <a:ext uri="{FF2B5EF4-FFF2-40B4-BE49-F238E27FC236}">
                  <a16:creationId xmlns:a16="http://schemas.microsoft.com/office/drawing/2014/main" id="{5578A4D5-E88F-E986-017F-7E70514FAEF7}"/>
                </a:ext>
              </a:extLst>
            </p:cNvPr>
            <p:cNvPicPr>
              <a:picLocks noChangeAspect="1"/>
            </p:cNvPicPr>
            <p:nvPr/>
          </p:nvPicPr>
          <p:blipFill>
            <a:blip r:embed="rId3"/>
            <a:srcRect l="29744" t="56005" r="13689" b="8867"/>
            <a:stretch>
              <a:fillRect/>
            </a:stretch>
          </p:blipFill>
          <p:spPr>
            <a:xfrm>
              <a:off x="10465775" y="1985854"/>
              <a:ext cx="1225436" cy="823054"/>
            </a:xfrm>
            <a:prstGeom prst="rect">
              <a:avLst/>
            </a:prstGeom>
            <a:ln>
              <a:solidFill>
                <a:srgbClr val="00B050"/>
              </a:solidFill>
            </a:ln>
          </p:spPr>
        </p:pic>
        <p:sp>
          <p:nvSpPr>
            <p:cNvPr id="23" name="四角形: 角を丸くする 22">
              <a:extLst>
                <a:ext uri="{FF2B5EF4-FFF2-40B4-BE49-F238E27FC236}">
                  <a16:creationId xmlns:a16="http://schemas.microsoft.com/office/drawing/2014/main" id="{CC36F2E6-CCCA-7AA0-A36C-C59E0FF4A38E}"/>
                </a:ext>
              </a:extLst>
            </p:cNvPr>
            <p:cNvSpPr/>
            <p:nvPr/>
          </p:nvSpPr>
          <p:spPr>
            <a:xfrm>
              <a:off x="7924800" y="1913150"/>
              <a:ext cx="3966905" cy="974952"/>
            </a:xfrm>
            <a:prstGeom prst="roundRect">
              <a:avLst>
                <a:gd name="adj" fmla="val 9041"/>
              </a:avLst>
            </a:prstGeom>
            <a:noFill/>
            <a:ln w="381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80000"/>
                </a:lnSpc>
              </a:pPr>
              <a:r>
                <a:rPr kumimoji="1" lang="en-US" altLang="ja-JP" sz="2400">
                  <a:solidFill>
                    <a:schemeClr val="tx1"/>
                  </a:solidFill>
                </a:rPr>
                <a:t>Dominant positive</a:t>
              </a:r>
            </a:p>
            <a:p>
              <a:pPr>
                <a:lnSpc>
                  <a:spcPct val="80000"/>
                </a:lnSpc>
              </a:pPr>
              <a:r>
                <a:rPr kumimoji="1" lang="en-US" altLang="ja-JP" sz="2400">
                  <a:solidFill>
                    <a:schemeClr val="tx1"/>
                  </a:solidFill>
                </a:rPr>
                <a:t> tripolar pattern</a:t>
              </a:r>
              <a:endParaRPr kumimoji="1" lang="ja-JP" altLang="en-US" sz="2400">
                <a:solidFill>
                  <a:schemeClr val="tx1"/>
                </a:solidFill>
              </a:endParaRPr>
            </a:p>
          </p:txBody>
        </p:sp>
      </p:grpSp>
      <p:sp>
        <p:nvSpPr>
          <p:cNvPr id="24" name="四角形: 角を丸くする 23">
            <a:extLst>
              <a:ext uri="{FF2B5EF4-FFF2-40B4-BE49-F238E27FC236}">
                <a16:creationId xmlns:a16="http://schemas.microsoft.com/office/drawing/2014/main" id="{ED6FFF75-71B3-F9E6-F889-E961A46EDD1D}"/>
              </a:ext>
            </a:extLst>
          </p:cNvPr>
          <p:cNvSpPr/>
          <p:nvPr/>
        </p:nvSpPr>
        <p:spPr>
          <a:xfrm>
            <a:off x="10141817" y="4777428"/>
            <a:ext cx="1749888" cy="683202"/>
          </a:xfrm>
          <a:prstGeom prst="roundRect">
            <a:avLst>
              <a:gd name="adj" fmla="val 9041"/>
            </a:avLst>
          </a:prstGeom>
          <a:noFill/>
          <a:ln w="38100">
            <a:solidFill>
              <a:srgbClr val="F838D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80000"/>
              </a:lnSpc>
            </a:pPr>
            <a:r>
              <a:rPr kumimoji="1" lang="en-US" altLang="ja-JP" sz="2400">
                <a:solidFill>
                  <a:schemeClr val="tx1"/>
                </a:solidFill>
              </a:rPr>
              <a:t>PJ pattern from tropics</a:t>
            </a:r>
            <a:endParaRPr kumimoji="1" lang="ja-JP" altLang="en-US" sz="2400">
              <a:solidFill>
                <a:schemeClr val="tx1"/>
              </a:solidFill>
            </a:endParaRPr>
          </a:p>
        </p:txBody>
      </p:sp>
      <p:sp>
        <p:nvSpPr>
          <p:cNvPr id="25" name="四角形: 角を丸くする 24">
            <a:extLst>
              <a:ext uri="{FF2B5EF4-FFF2-40B4-BE49-F238E27FC236}">
                <a16:creationId xmlns:a16="http://schemas.microsoft.com/office/drawing/2014/main" id="{0D69D50B-FD8D-DBF2-DAD5-E4D09FF47969}"/>
              </a:ext>
            </a:extLst>
          </p:cNvPr>
          <p:cNvSpPr/>
          <p:nvPr/>
        </p:nvSpPr>
        <p:spPr>
          <a:xfrm>
            <a:off x="10434894" y="3227825"/>
            <a:ext cx="1456811" cy="1047366"/>
          </a:xfrm>
          <a:prstGeom prst="roundRect">
            <a:avLst>
              <a:gd name="adj" fmla="val 9041"/>
            </a:avLst>
          </a:prstGeom>
          <a:noFill/>
          <a:ln w="38100">
            <a:solidFill>
              <a:srgbClr val="F838D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80000"/>
              </a:lnSpc>
            </a:pPr>
            <a:r>
              <a:rPr kumimoji="1" lang="en-US" altLang="ja-JP" sz="2400">
                <a:solidFill>
                  <a:schemeClr val="tx1"/>
                </a:solidFill>
              </a:rPr>
              <a:t>Silk road pattern along STJ</a:t>
            </a:r>
            <a:endParaRPr kumimoji="1" lang="ja-JP" altLang="en-US" sz="2400">
              <a:solidFill>
                <a:schemeClr val="tx1"/>
              </a:solidFill>
            </a:endParaRPr>
          </a:p>
        </p:txBody>
      </p:sp>
      <p:sp>
        <p:nvSpPr>
          <p:cNvPr id="26" name="四角形: 角を丸くする 25">
            <a:extLst>
              <a:ext uri="{FF2B5EF4-FFF2-40B4-BE49-F238E27FC236}">
                <a16:creationId xmlns:a16="http://schemas.microsoft.com/office/drawing/2014/main" id="{7BB242DA-453D-0B85-523A-C6F55393157A}"/>
              </a:ext>
            </a:extLst>
          </p:cNvPr>
          <p:cNvSpPr/>
          <p:nvPr/>
        </p:nvSpPr>
        <p:spPr>
          <a:xfrm>
            <a:off x="3181184" y="3582444"/>
            <a:ext cx="2224728" cy="683202"/>
          </a:xfrm>
          <a:prstGeom prst="roundRect">
            <a:avLst>
              <a:gd name="adj" fmla="val 9041"/>
            </a:avLst>
          </a:prstGeom>
          <a:noFill/>
          <a:ln w="38100">
            <a:solidFill>
              <a:srgbClr val="FF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80000"/>
              </a:lnSpc>
            </a:pPr>
            <a:r>
              <a:rPr kumimoji="1" lang="en-US" altLang="ja-JP" sz="2400">
                <a:solidFill>
                  <a:schemeClr val="tx1"/>
                </a:solidFill>
              </a:rPr>
              <a:t>Decreased low-level clouds</a:t>
            </a:r>
            <a:endParaRPr kumimoji="1" lang="ja-JP" altLang="en-US" sz="2400">
              <a:solidFill>
                <a:schemeClr val="tx1"/>
              </a:solidFill>
            </a:endParaRPr>
          </a:p>
        </p:txBody>
      </p:sp>
      <p:sp>
        <p:nvSpPr>
          <p:cNvPr id="27" name="四角形: 角を丸くする 26">
            <a:extLst>
              <a:ext uri="{FF2B5EF4-FFF2-40B4-BE49-F238E27FC236}">
                <a16:creationId xmlns:a16="http://schemas.microsoft.com/office/drawing/2014/main" id="{4A8F8E86-F200-AE47-387D-120AA70956B1}"/>
              </a:ext>
            </a:extLst>
          </p:cNvPr>
          <p:cNvSpPr/>
          <p:nvPr/>
        </p:nvSpPr>
        <p:spPr>
          <a:xfrm>
            <a:off x="2378712" y="4742716"/>
            <a:ext cx="3336288" cy="480209"/>
          </a:xfrm>
          <a:prstGeom prst="roundRect">
            <a:avLst>
              <a:gd name="adj" fmla="val 9041"/>
            </a:avLst>
          </a:prstGeom>
          <a:noFill/>
          <a:ln w="38100">
            <a:solidFill>
              <a:srgbClr val="FF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80000"/>
              </a:lnSpc>
            </a:pPr>
            <a:r>
              <a:rPr kumimoji="1" lang="en-US" altLang="ja-JP" sz="2400">
                <a:solidFill>
                  <a:schemeClr val="tx1"/>
                </a:solidFill>
              </a:rPr>
              <a:t>Increased solar radiation</a:t>
            </a:r>
            <a:endParaRPr kumimoji="1" lang="ja-JP" altLang="en-US" sz="2400">
              <a:solidFill>
                <a:schemeClr val="tx1"/>
              </a:solidFill>
            </a:endParaRPr>
          </a:p>
        </p:txBody>
      </p:sp>
      <p:sp>
        <p:nvSpPr>
          <p:cNvPr id="28" name="四角形: 角を丸くする 27">
            <a:extLst>
              <a:ext uri="{FF2B5EF4-FFF2-40B4-BE49-F238E27FC236}">
                <a16:creationId xmlns:a16="http://schemas.microsoft.com/office/drawing/2014/main" id="{F5BEF34D-9B6C-9E2E-4DCB-EF728D552471}"/>
              </a:ext>
            </a:extLst>
          </p:cNvPr>
          <p:cNvSpPr/>
          <p:nvPr/>
        </p:nvSpPr>
        <p:spPr>
          <a:xfrm>
            <a:off x="300295" y="3933590"/>
            <a:ext cx="1752373" cy="683202"/>
          </a:xfrm>
          <a:prstGeom prst="roundRect">
            <a:avLst>
              <a:gd name="adj" fmla="val 9041"/>
            </a:avLst>
          </a:prstGeom>
          <a:noFill/>
          <a:ln w="38100">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80000"/>
              </a:lnSpc>
            </a:pPr>
            <a:r>
              <a:rPr kumimoji="1" lang="en-US" altLang="ja-JP" sz="2400">
                <a:solidFill>
                  <a:schemeClr val="tx1"/>
                </a:solidFill>
              </a:rPr>
              <a:t>Increased water vapor</a:t>
            </a:r>
            <a:endParaRPr kumimoji="1" lang="ja-JP" altLang="en-US" sz="2400">
              <a:solidFill>
                <a:schemeClr val="tx1"/>
              </a:solidFill>
            </a:endParaRPr>
          </a:p>
        </p:txBody>
      </p:sp>
      <p:sp>
        <p:nvSpPr>
          <p:cNvPr id="29" name="四角形: 角を丸くする 28">
            <a:extLst>
              <a:ext uri="{FF2B5EF4-FFF2-40B4-BE49-F238E27FC236}">
                <a16:creationId xmlns:a16="http://schemas.microsoft.com/office/drawing/2014/main" id="{43B811B4-B359-C90D-133D-CDB93E5E26C9}"/>
              </a:ext>
            </a:extLst>
          </p:cNvPr>
          <p:cNvSpPr/>
          <p:nvPr/>
        </p:nvSpPr>
        <p:spPr>
          <a:xfrm>
            <a:off x="1257527" y="5565241"/>
            <a:ext cx="2883650" cy="683202"/>
          </a:xfrm>
          <a:prstGeom prst="roundRect">
            <a:avLst>
              <a:gd name="adj" fmla="val 9041"/>
            </a:avLst>
          </a:prstGeom>
          <a:noFill/>
          <a:ln w="38100">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80000"/>
              </a:lnSpc>
            </a:pPr>
            <a:r>
              <a:rPr kumimoji="1" lang="en-US" altLang="ja-JP" sz="2400">
                <a:solidFill>
                  <a:schemeClr val="tx1"/>
                </a:solidFill>
              </a:rPr>
              <a:t>Increased downward long-wave radiation</a:t>
            </a:r>
            <a:endParaRPr kumimoji="1" lang="ja-JP" altLang="en-US" sz="2400">
              <a:solidFill>
                <a:schemeClr val="tx1"/>
              </a:solidFill>
            </a:endParaRPr>
          </a:p>
        </p:txBody>
      </p:sp>
      <p:grpSp>
        <p:nvGrpSpPr>
          <p:cNvPr id="34" name="グループ化 33">
            <a:extLst>
              <a:ext uri="{FF2B5EF4-FFF2-40B4-BE49-F238E27FC236}">
                <a16:creationId xmlns:a16="http://schemas.microsoft.com/office/drawing/2014/main" id="{D46A8E19-5F72-BDED-ED96-28F5A1490E40}"/>
              </a:ext>
            </a:extLst>
          </p:cNvPr>
          <p:cNvGrpSpPr/>
          <p:nvPr/>
        </p:nvGrpSpPr>
        <p:grpSpPr>
          <a:xfrm>
            <a:off x="6482975" y="4607776"/>
            <a:ext cx="2883650" cy="2100755"/>
            <a:chOff x="8210775" y="4229100"/>
            <a:chExt cx="2883650" cy="1999397"/>
          </a:xfrm>
        </p:grpSpPr>
        <p:sp>
          <p:nvSpPr>
            <p:cNvPr id="30" name="四角形: 角を丸くする 29">
              <a:extLst>
                <a:ext uri="{FF2B5EF4-FFF2-40B4-BE49-F238E27FC236}">
                  <a16:creationId xmlns:a16="http://schemas.microsoft.com/office/drawing/2014/main" id="{3BE658D4-33C7-B109-7536-4D11D0D69D63}"/>
                </a:ext>
              </a:extLst>
            </p:cNvPr>
            <p:cNvSpPr/>
            <p:nvPr/>
          </p:nvSpPr>
          <p:spPr>
            <a:xfrm>
              <a:off x="8210775" y="4229100"/>
              <a:ext cx="2883650" cy="1999397"/>
            </a:xfrm>
            <a:prstGeom prst="roundRect">
              <a:avLst>
                <a:gd name="adj" fmla="val 9041"/>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bIns="0" rtlCol="0" anchor="b" anchorCtr="1"/>
            <a:lstStyle/>
            <a:p>
              <a:pPr algn="ctr">
                <a:lnSpc>
                  <a:spcPct val="80000"/>
                </a:lnSpc>
              </a:pPr>
              <a:r>
                <a:rPr kumimoji="1" lang="en-US" altLang="ja-JP" sz="2400" b="1">
                  <a:solidFill>
                    <a:srgbClr val="FF0000"/>
                  </a:solidFill>
                  <a:effectLst>
                    <a:outerShdw blurRad="38100" dist="38100" dir="2700000" algn="tl">
                      <a:srgbClr val="000000">
                        <a:alpha val="43137"/>
                      </a:srgbClr>
                    </a:outerShdw>
                  </a:effectLst>
                </a:rPr>
                <a:t>Record breaking hot summer in Japan</a:t>
              </a:r>
              <a:endParaRPr kumimoji="1" lang="ja-JP" altLang="en-US" sz="2400" b="1">
                <a:solidFill>
                  <a:srgbClr val="FF0000"/>
                </a:solidFill>
                <a:effectLst>
                  <a:outerShdw blurRad="38100" dist="38100" dir="2700000" algn="tl">
                    <a:srgbClr val="000000">
                      <a:alpha val="43137"/>
                    </a:srgbClr>
                  </a:outerShdw>
                </a:effectLst>
              </a:endParaRPr>
            </a:p>
          </p:txBody>
        </p:sp>
        <p:pic>
          <p:nvPicPr>
            <p:cNvPr id="32" name="図 31">
              <a:extLst>
                <a:ext uri="{FF2B5EF4-FFF2-40B4-BE49-F238E27FC236}">
                  <a16:creationId xmlns:a16="http://schemas.microsoft.com/office/drawing/2014/main" id="{8B8CE668-730F-394D-2586-D51E56CB74E8}"/>
                </a:ext>
              </a:extLst>
            </p:cNvPr>
            <p:cNvPicPr>
              <a:picLocks noChangeAspect="1"/>
            </p:cNvPicPr>
            <p:nvPr/>
          </p:nvPicPr>
          <p:blipFill>
            <a:blip r:embed="rId4"/>
            <a:srcRect l="49014" t="7996" r="608" b="56942"/>
            <a:stretch>
              <a:fillRect/>
            </a:stretch>
          </p:blipFill>
          <p:spPr>
            <a:xfrm>
              <a:off x="8493369" y="4314721"/>
              <a:ext cx="2309669" cy="1258993"/>
            </a:xfrm>
            <a:prstGeom prst="rect">
              <a:avLst/>
            </a:prstGeom>
            <a:ln>
              <a:solidFill>
                <a:schemeClr val="tx1"/>
              </a:solidFill>
            </a:ln>
          </p:spPr>
        </p:pic>
      </p:grpSp>
      <p:sp>
        <p:nvSpPr>
          <p:cNvPr id="35" name="四角形: 角を丸くする 34">
            <a:extLst>
              <a:ext uri="{FF2B5EF4-FFF2-40B4-BE49-F238E27FC236}">
                <a16:creationId xmlns:a16="http://schemas.microsoft.com/office/drawing/2014/main" id="{BDB0D9B2-498D-86BC-1F09-FCD80D3DD118}"/>
              </a:ext>
            </a:extLst>
          </p:cNvPr>
          <p:cNvSpPr/>
          <p:nvPr/>
        </p:nvSpPr>
        <p:spPr>
          <a:xfrm>
            <a:off x="6390542" y="3463455"/>
            <a:ext cx="3059722" cy="683202"/>
          </a:xfrm>
          <a:prstGeom prst="roundRect">
            <a:avLst>
              <a:gd name="adj" fmla="val 9041"/>
            </a:avLst>
          </a:prstGeom>
          <a:solidFill>
            <a:srgbClr val="FF0000">
              <a:alpha val="30196"/>
            </a:srgbClr>
          </a:solid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80000"/>
              </a:lnSpc>
            </a:pPr>
            <a:r>
              <a:rPr kumimoji="1" lang="en-US" altLang="ja-JP" sz="2400">
                <a:solidFill>
                  <a:schemeClr val="tx1"/>
                </a:solidFill>
              </a:rPr>
              <a:t>Strong and continuous heat waves</a:t>
            </a:r>
            <a:endParaRPr kumimoji="1" lang="ja-JP" altLang="en-US" sz="2400">
              <a:solidFill>
                <a:schemeClr val="tx1"/>
              </a:solidFill>
            </a:endParaRPr>
          </a:p>
        </p:txBody>
      </p:sp>
      <p:sp>
        <p:nvSpPr>
          <p:cNvPr id="36" name="矢印: 右 35">
            <a:extLst>
              <a:ext uri="{FF2B5EF4-FFF2-40B4-BE49-F238E27FC236}">
                <a16:creationId xmlns:a16="http://schemas.microsoft.com/office/drawing/2014/main" id="{CC84F867-9A2B-10B0-CCE8-9694A4E85BBB}"/>
              </a:ext>
            </a:extLst>
          </p:cNvPr>
          <p:cNvSpPr/>
          <p:nvPr/>
        </p:nvSpPr>
        <p:spPr>
          <a:xfrm>
            <a:off x="3836789" y="990557"/>
            <a:ext cx="482755" cy="606066"/>
          </a:xfrm>
          <a:prstGeom prst="rightArrow">
            <a:avLst/>
          </a:prstGeom>
          <a:solidFill>
            <a:srgbClr val="92D050">
              <a:alpha val="30196"/>
            </a:srgbClr>
          </a:solidFill>
          <a:ln>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矢印: 右 36">
            <a:extLst>
              <a:ext uri="{FF2B5EF4-FFF2-40B4-BE49-F238E27FC236}">
                <a16:creationId xmlns:a16="http://schemas.microsoft.com/office/drawing/2014/main" id="{05AA49EC-B226-C877-8D8C-BF2687463580}"/>
              </a:ext>
            </a:extLst>
          </p:cNvPr>
          <p:cNvSpPr/>
          <p:nvPr/>
        </p:nvSpPr>
        <p:spPr>
          <a:xfrm rot="5400000">
            <a:off x="5364272" y="1533604"/>
            <a:ext cx="403123" cy="606066"/>
          </a:xfrm>
          <a:prstGeom prst="rightArrow">
            <a:avLst/>
          </a:prstGeom>
          <a:solidFill>
            <a:srgbClr val="92D050">
              <a:alpha val="30196"/>
            </a:srgbClr>
          </a:solidFill>
          <a:ln>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矢印: 右 37">
            <a:extLst>
              <a:ext uri="{FF2B5EF4-FFF2-40B4-BE49-F238E27FC236}">
                <a16:creationId xmlns:a16="http://schemas.microsoft.com/office/drawing/2014/main" id="{06E0A368-2C87-C9FA-6A3E-9CC24EEC8A9E}"/>
              </a:ext>
            </a:extLst>
          </p:cNvPr>
          <p:cNvSpPr/>
          <p:nvPr/>
        </p:nvSpPr>
        <p:spPr>
          <a:xfrm rot="19816537">
            <a:off x="7020376" y="1481950"/>
            <a:ext cx="970649" cy="606066"/>
          </a:xfrm>
          <a:prstGeom prst="rightArrow">
            <a:avLst/>
          </a:prstGeom>
          <a:solidFill>
            <a:srgbClr val="92D050">
              <a:alpha val="30196"/>
            </a:srgbClr>
          </a:solidFill>
          <a:ln>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矢印: 右 38">
            <a:extLst>
              <a:ext uri="{FF2B5EF4-FFF2-40B4-BE49-F238E27FC236}">
                <a16:creationId xmlns:a16="http://schemas.microsoft.com/office/drawing/2014/main" id="{F63EC111-9FA7-D4E6-F6BE-D14A1646471C}"/>
              </a:ext>
            </a:extLst>
          </p:cNvPr>
          <p:cNvSpPr/>
          <p:nvPr/>
        </p:nvSpPr>
        <p:spPr>
          <a:xfrm rot="5400000">
            <a:off x="9070036" y="1548514"/>
            <a:ext cx="403123" cy="606066"/>
          </a:xfrm>
          <a:prstGeom prst="rightArrow">
            <a:avLst/>
          </a:prstGeom>
          <a:solidFill>
            <a:srgbClr val="92D050">
              <a:alpha val="30196"/>
            </a:srgbClr>
          </a:solidFill>
          <a:ln>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矢印: 右 40">
            <a:extLst>
              <a:ext uri="{FF2B5EF4-FFF2-40B4-BE49-F238E27FC236}">
                <a16:creationId xmlns:a16="http://schemas.microsoft.com/office/drawing/2014/main" id="{32F81C83-39C7-19AF-A1B6-C2C149FEC6C4}"/>
              </a:ext>
            </a:extLst>
          </p:cNvPr>
          <p:cNvSpPr/>
          <p:nvPr/>
        </p:nvSpPr>
        <p:spPr>
          <a:xfrm rot="5400000">
            <a:off x="8272867" y="2927303"/>
            <a:ext cx="403123" cy="606066"/>
          </a:xfrm>
          <a:prstGeom prst="rightArrow">
            <a:avLst/>
          </a:prstGeom>
          <a:solidFill>
            <a:srgbClr val="92D050">
              <a:alpha val="30196"/>
            </a:srgbClr>
          </a:solidFill>
          <a:ln>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矢印: 右 41">
            <a:extLst>
              <a:ext uri="{FF2B5EF4-FFF2-40B4-BE49-F238E27FC236}">
                <a16:creationId xmlns:a16="http://schemas.microsoft.com/office/drawing/2014/main" id="{F388D749-310E-6588-8853-DFAF0E759904}"/>
              </a:ext>
            </a:extLst>
          </p:cNvPr>
          <p:cNvSpPr/>
          <p:nvPr/>
        </p:nvSpPr>
        <p:spPr>
          <a:xfrm rot="5400000">
            <a:off x="7718841" y="4072484"/>
            <a:ext cx="403123" cy="606066"/>
          </a:xfrm>
          <a:prstGeom prst="rightArrow">
            <a:avLst/>
          </a:prstGeom>
          <a:solidFill>
            <a:srgbClr val="92D050">
              <a:alpha val="30196"/>
            </a:srgbClr>
          </a:solidFill>
          <a:ln>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矢印: 右 42">
            <a:extLst>
              <a:ext uri="{FF2B5EF4-FFF2-40B4-BE49-F238E27FC236}">
                <a16:creationId xmlns:a16="http://schemas.microsoft.com/office/drawing/2014/main" id="{CD7E793B-B7E1-D1CB-8E57-878B8935FFD0}"/>
              </a:ext>
            </a:extLst>
          </p:cNvPr>
          <p:cNvSpPr/>
          <p:nvPr/>
        </p:nvSpPr>
        <p:spPr>
          <a:xfrm rot="10800000">
            <a:off x="9450264" y="3391507"/>
            <a:ext cx="984629" cy="606066"/>
          </a:xfrm>
          <a:prstGeom prst="rightArrow">
            <a:avLst/>
          </a:prstGeom>
          <a:solidFill>
            <a:srgbClr val="FFCCFF">
              <a:alpha val="30196"/>
            </a:srgbClr>
          </a:solidFill>
          <a:ln>
            <a:solidFill>
              <a:srgbClr val="F838D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矢印: 右 43">
            <a:extLst>
              <a:ext uri="{FF2B5EF4-FFF2-40B4-BE49-F238E27FC236}">
                <a16:creationId xmlns:a16="http://schemas.microsoft.com/office/drawing/2014/main" id="{97D8F837-669E-B7B3-9EA0-8FA14C20947B}"/>
              </a:ext>
            </a:extLst>
          </p:cNvPr>
          <p:cNvSpPr/>
          <p:nvPr/>
        </p:nvSpPr>
        <p:spPr>
          <a:xfrm rot="13459091">
            <a:off x="9323169" y="4165350"/>
            <a:ext cx="940783" cy="606066"/>
          </a:xfrm>
          <a:prstGeom prst="rightArrow">
            <a:avLst/>
          </a:prstGeom>
          <a:solidFill>
            <a:srgbClr val="FFCCFF">
              <a:alpha val="30196"/>
            </a:srgbClr>
          </a:solidFill>
          <a:ln>
            <a:solidFill>
              <a:srgbClr val="F838D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矢印: 右 44">
            <a:extLst>
              <a:ext uri="{FF2B5EF4-FFF2-40B4-BE49-F238E27FC236}">
                <a16:creationId xmlns:a16="http://schemas.microsoft.com/office/drawing/2014/main" id="{DF75AEAA-9711-E890-BA26-644C322F5405}"/>
              </a:ext>
            </a:extLst>
          </p:cNvPr>
          <p:cNvSpPr/>
          <p:nvPr/>
        </p:nvSpPr>
        <p:spPr>
          <a:xfrm rot="5400000">
            <a:off x="3242838" y="3028376"/>
            <a:ext cx="482755" cy="606066"/>
          </a:xfrm>
          <a:prstGeom prst="rightArrow">
            <a:avLst/>
          </a:prstGeom>
          <a:solidFill>
            <a:srgbClr val="FFC000">
              <a:alpha val="30196"/>
            </a:srgb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矢印: 右 45">
            <a:extLst>
              <a:ext uri="{FF2B5EF4-FFF2-40B4-BE49-F238E27FC236}">
                <a16:creationId xmlns:a16="http://schemas.microsoft.com/office/drawing/2014/main" id="{CD3F9D51-51BC-AD66-25CC-1C327D60A90E}"/>
              </a:ext>
            </a:extLst>
          </p:cNvPr>
          <p:cNvSpPr/>
          <p:nvPr/>
        </p:nvSpPr>
        <p:spPr>
          <a:xfrm rot="5400000">
            <a:off x="4078166" y="4197136"/>
            <a:ext cx="482755" cy="606066"/>
          </a:xfrm>
          <a:prstGeom prst="rightArrow">
            <a:avLst/>
          </a:prstGeom>
          <a:solidFill>
            <a:srgbClr val="FFC000">
              <a:alpha val="30196"/>
            </a:srgb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矢印: 右 46">
            <a:extLst>
              <a:ext uri="{FF2B5EF4-FFF2-40B4-BE49-F238E27FC236}">
                <a16:creationId xmlns:a16="http://schemas.microsoft.com/office/drawing/2014/main" id="{03521D99-7D30-E020-3F10-05A9B55732BD}"/>
              </a:ext>
            </a:extLst>
          </p:cNvPr>
          <p:cNvSpPr/>
          <p:nvPr/>
        </p:nvSpPr>
        <p:spPr>
          <a:xfrm rot="16200000">
            <a:off x="1863134" y="3600872"/>
            <a:ext cx="1633402" cy="606066"/>
          </a:xfrm>
          <a:prstGeom prst="rightArrow">
            <a:avLst/>
          </a:prstGeom>
          <a:solidFill>
            <a:srgbClr val="FFC000">
              <a:alpha val="30196"/>
            </a:srgb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矢印: 右 47">
            <a:extLst>
              <a:ext uri="{FF2B5EF4-FFF2-40B4-BE49-F238E27FC236}">
                <a16:creationId xmlns:a16="http://schemas.microsoft.com/office/drawing/2014/main" id="{01D69E0B-4392-6953-B96D-1797150C72A7}"/>
              </a:ext>
            </a:extLst>
          </p:cNvPr>
          <p:cNvSpPr/>
          <p:nvPr/>
        </p:nvSpPr>
        <p:spPr>
          <a:xfrm>
            <a:off x="5707783" y="4679787"/>
            <a:ext cx="766399" cy="606066"/>
          </a:xfrm>
          <a:prstGeom prst="rightArrow">
            <a:avLst/>
          </a:prstGeom>
          <a:solidFill>
            <a:srgbClr val="FFC000">
              <a:alpha val="30196"/>
            </a:srgb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矢印: 右 48">
            <a:extLst>
              <a:ext uri="{FF2B5EF4-FFF2-40B4-BE49-F238E27FC236}">
                <a16:creationId xmlns:a16="http://schemas.microsoft.com/office/drawing/2014/main" id="{59D1F881-09F6-58C6-B9CA-A0E864AEC9E8}"/>
              </a:ext>
            </a:extLst>
          </p:cNvPr>
          <p:cNvSpPr/>
          <p:nvPr/>
        </p:nvSpPr>
        <p:spPr>
          <a:xfrm rot="5400000">
            <a:off x="763756" y="3220004"/>
            <a:ext cx="821114" cy="606066"/>
          </a:xfrm>
          <a:prstGeom prst="rightArrow">
            <a:avLst/>
          </a:prstGeom>
          <a:solidFill>
            <a:srgbClr val="66CCFF">
              <a:alpha val="29804"/>
            </a:srgbClr>
          </a:solidFill>
          <a:ln>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矢印: 右 49">
            <a:extLst>
              <a:ext uri="{FF2B5EF4-FFF2-40B4-BE49-F238E27FC236}">
                <a16:creationId xmlns:a16="http://schemas.microsoft.com/office/drawing/2014/main" id="{439BCD7B-AB82-0E7E-2B24-C782FB0A213F}"/>
              </a:ext>
            </a:extLst>
          </p:cNvPr>
          <p:cNvSpPr/>
          <p:nvPr/>
        </p:nvSpPr>
        <p:spPr>
          <a:xfrm rot="5400000">
            <a:off x="1181881" y="4787985"/>
            <a:ext cx="948450" cy="606066"/>
          </a:xfrm>
          <a:prstGeom prst="rightArrow">
            <a:avLst/>
          </a:prstGeom>
          <a:solidFill>
            <a:srgbClr val="66CCFF">
              <a:alpha val="29804"/>
            </a:srgbClr>
          </a:solidFill>
          <a:ln>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矢印: 右 50">
            <a:extLst>
              <a:ext uri="{FF2B5EF4-FFF2-40B4-BE49-F238E27FC236}">
                <a16:creationId xmlns:a16="http://schemas.microsoft.com/office/drawing/2014/main" id="{D196AA27-0E5A-3F26-5DC0-A97D4A4805DC}"/>
              </a:ext>
            </a:extLst>
          </p:cNvPr>
          <p:cNvSpPr/>
          <p:nvPr/>
        </p:nvSpPr>
        <p:spPr>
          <a:xfrm>
            <a:off x="4149970" y="5603809"/>
            <a:ext cx="2324212" cy="606066"/>
          </a:xfrm>
          <a:prstGeom prst="rightArrow">
            <a:avLst/>
          </a:prstGeom>
          <a:solidFill>
            <a:srgbClr val="66CCFF">
              <a:alpha val="29804"/>
            </a:srgbClr>
          </a:solidFill>
          <a:ln>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0220758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95D60C-F4AF-51CE-E678-5EEBE09B1F7F}"/>
            </a:ext>
          </a:extLst>
        </p:cNvPr>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10DC1BBC-C394-D297-9203-41D2221E8C27}"/>
              </a:ext>
            </a:extLst>
          </p:cNvPr>
          <p:cNvSpPr>
            <a:spLocks noGrp="1"/>
          </p:cNvSpPr>
          <p:nvPr>
            <p:ph type="sldNum" sz="quarter" idx="12"/>
          </p:nvPr>
        </p:nvSpPr>
        <p:spPr>
          <a:xfrm>
            <a:off x="10134600" y="6492875"/>
            <a:ext cx="2057400" cy="365125"/>
          </a:xfrm>
        </p:spPr>
        <p:txBody>
          <a:bodyPr/>
          <a:lstStyle/>
          <a:p>
            <a:fld id="{9034D277-D458-43FC-9BC0-46A4ACF4CCEB}" type="slidenum">
              <a:rPr kumimoji="1" lang="ja-JP" altLang="en-US" smtClean="0"/>
              <a:t>14</a:t>
            </a:fld>
            <a:endParaRPr kumimoji="1" lang="ja-JP" altLang="en-US"/>
          </a:p>
        </p:txBody>
      </p:sp>
      <p:sp>
        <p:nvSpPr>
          <p:cNvPr id="2" name="タイトル 1">
            <a:extLst>
              <a:ext uri="{FF2B5EF4-FFF2-40B4-BE49-F238E27FC236}">
                <a16:creationId xmlns:a16="http://schemas.microsoft.com/office/drawing/2014/main" id="{753D7193-0C0B-8B4A-F55B-A5E774B67701}"/>
              </a:ext>
            </a:extLst>
          </p:cNvPr>
          <p:cNvSpPr txBox="1">
            <a:spLocks/>
          </p:cNvSpPr>
          <p:nvPr/>
        </p:nvSpPr>
        <p:spPr>
          <a:xfrm>
            <a:off x="2140784" y="1355892"/>
            <a:ext cx="4197229" cy="97665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spcAft>
                <a:spcPts val="600"/>
              </a:spcAft>
            </a:pPr>
            <a:r>
              <a:rPr lang="en-US" altLang="ja-JP" sz="5400" b="1" i="1">
                <a:ln>
                  <a:solidFill>
                    <a:schemeClr val="tx2"/>
                  </a:solidFill>
                </a:ln>
              </a:rPr>
              <a:t>Thank</a:t>
            </a:r>
            <a:r>
              <a:rPr lang="en-US" altLang="ja-JP" sz="5400" b="1" i="1">
                <a:ln>
                  <a:solidFill>
                    <a:schemeClr val="tx2"/>
                  </a:solidFill>
                </a:ln>
                <a:effectLst>
                  <a:outerShdw blurRad="50800" dist="38100" dir="5400000" algn="t" rotWithShape="0">
                    <a:prstClr val="black">
                      <a:alpha val="40000"/>
                    </a:prstClr>
                  </a:outerShdw>
                </a:effectLst>
              </a:rPr>
              <a:t> </a:t>
            </a:r>
            <a:r>
              <a:rPr lang="en-US" altLang="ja-JP" sz="5400" b="1" i="1">
                <a:ln>
                  <a:solidFill>
                    <a:schemeClr val="tx2"/>
                  </a:solidFill>
                </a:ln>
              </a:rPr>
              <a:t>You</a:t>
            </a:r>
            <a:r>
              <a:rPr lang="en-US" altLang="ja-JP" sz="5400" b="1" i="1">
                <a:ln>
                  <a:solidFill>
                    <a:schemeClr val="tx2"/>
                  </a:solidFill>
                </a:ln>
                <a:effectLst>
                  <a:outerShdw blurRad="50800" dist="38100" dir="5400000" algn="t" rotWithShape="0">
                    <a:prstClr val="black">
                      <a:alpha val="40000"/>
                    </a:prstClr>
                  </a:outerShdw>
                </a:effectLst>
              </a:rPr>
              <a:t> </a:t>
            </a:r>
            <a:r>
              <a:rPr lang="en-US" altLang="ja-JP" sz="5400" b="1" i="1">
                <a:ln>
                  <a:solidFill>
                    <a:schemeClr val="tx2"/>
                  </a:solidFill>
                </a:ln>
              </a:rPr>
              <a:t>!!</a:t>
            </a:r>
          </a:p>
        </p:txBody>
      </p:sp>
      <p:pic>
        <p:nvPicPr>
          <p:cNvPr id="3" name="図 2">
            <a:extLst>
              <a:ext uri="{FF2B5EF4-FFF2-40B4-BE49-F238E27FC236}">
                <a16:creationId xmlns:a16="http://schemas.microsoft.com/office/drawing/2014/main" id="{478811A9-9C78-98BB-600B-635DD4A0D601}"/>
              </a:ext>
            </a:extLst>
          </p:cNvPr>
          <p:cNvPicPr>
            <a:picLocks noChangeAspect="1"/>
          </p:cNvPicPr>
          <p:nvPr/>
        </p:nvPicPr>
        <p:blipFill>
          <a:blip r:embed="rId2"/>
          <a:stretch>
            <a:fillRect/>
          </a:stretch>
        </p:blipFill>
        <p:spPr>
          <a:xfrm>
            <a:off x="1788310" y="2752847"/>
            <a:ext cx="5457865" cy="2628919"/>
          </a:xfrm>
          <a:prstGeom prst="rect">
            <a:avLst/>
          </a:prstGeom>
        </p:spPr>
      </p:pic>
      <p:pic>
        <p:nvPicPr>
          <p:cNvPr id="6" name="Picture 2" descr="気象庁マスコットキャラクター">
            <a:extLst>
              <a:ext uri="{FF2B5EF4-FFF2-40B4-BE49-F238E27FC236}">
                <a16:creationId xmlns:a16="http://schemas.microsoft.com/office/drawing/2014/main" id="{FE22174E-56FF-B958-4D2B-43F563C873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8253" y="2493134"/>
            <a:ext cx="2514035" cy="2435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55129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F26542-7C9D-E912-D53B-9B7657EF9AF6}"/>
            </a:ext>
          </a:extLst>
        </p:cNvPr>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7DE72BD1-3AB5-8944-43A4-ACAC03C4E5C3}"/>
              </a:ext>
            </a:extLst>
          </p:cNvPr>
          <p:cNvSpPr>
            <a:spLocks noGrp="1"/>
          </p:cNvSpPr>
          <p:nvPr>
            <p:ph type="sldNum" sz="quarter" idx="12"/>
          </p:nvPr>
        </p:nvSpPr>
        <p:spPr>
          <a:xfrm>
            <a:off x="10134600" y="6492875"/>
            <a:ext cx="2057400" cy="365125"/>
          </a:xfrm>
        </p:spPr>
        <p:txBody>
          <a:bodyPr/>
          <a:lstStyle/>
          <a:p>
            <a:fld id="{9034D277-D458-43FC-9BC0-46A4ACF4CCEB}" type="slidenum">
              <a:rPr kumimoji="1" lang="ja-JP" altLang="en-US" smtClean="0"/>
              <a:t>15</a:t>
            </a:fld>
            <a:endParaRPr kumimoji="1" lang="ja-JP" altLang="en-US"/>
          </a:p>
        </p:txBody>
      </p:sp>
      <p:sp>
        <p:nvSpPr>
          <p:cNvPr id="5" name="正方形/長方形 4">
            <a:extLst>
              <a:ext uri="{FF2B5EF4-FFF2-40B4-BE49-F238E27FC236}">
                <a16:creationId xmlns:a16="http://schemas.microsoft.com/office/drawing/2014/main" id="{46902ED8-251D-ABA1-644A-EC2C27C1B3EB}"/>
              </a:ext>
            </a:extLst>
          </p:cNvPr>
          <p:cNvSpPr/>
          <p:nvPr/>
        </p:nvSpPr>
        <p:spPr>
          <a:xfrm>
            <a:off x="0" y="1"/>
            <a:ext cx="12192000" cy="74814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1200"/>
              </a:spcBef>
            </a:pPr>
            <a:r>
              <a:rPr lang="en-US" altLang="ja-JP" sz="3600" b="1"/>
              <a:t>Supplemental Material</a:t>
            </a:r>
            <a:endParaRPr kumimoji="1" lang="en-US" altLang="ja-JP" sz="3600" b="1" i="1" dirty="0">
              <a:solidFill>
                <a:schemeClr val="bg1">
                  <a:lumMod val="95000"/>
                </a:schemeClr>
              </a:solidFill>
            </a:endParaRPr>
          </a:p>
        </p:txBody>
      </p:sp>
    </p:spTree>
    <p:extLst>
      <p:ext uri="{BB962C8B-B14F-4D97-AF65-F5344CB8AC3E}">
        <p14:creationId xmlns:p14="http://schemas.microsoft.com/office/powerpoint/2010/main" val="41217733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BF2A6F-A9A6-EB11-3EA7-5B6B8FB56B06}"/>
            </a:ext>
          </a:extLst>
        </p:cNvPr>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D6FE9219-4B87-3261-D6DE-D66EBE1E0E3F}"/>
              </a:ext>
            </a:extLst>
          </p:cNvPr>
          <p:cNvSpPr>
            <a:spLocks noGrp="1"/>
          </p:cNvSpPr>
          <p:nvPr>
            <p:ph type="sldNum" sz="quarter" idx="12"/>
          </p:nvPr>
        </p:nvSpPr>
        <p:spPr>
          <a:xfrm>
            <a:off x="10134600" y="6492875"/>
            <a:ext cx="2057400" cy="365125"/>
          </a:xfrm>
        </p:spPr>
        <p:txBody>
          <a:bodyPr/>
          <a:lstStyle/>
          <a:p>
            <a:fld id="{9034D277-D458-43FC-9BC0-46A4ACF4CCEB}" type="slidenum">
              <a:rPr kumimoji="1" lang="ja-JP" altLang="en-US" smtClean="0"/>
              <a:t>16</a:t>
            </a:fld>
            <a:endParaRPr kumimoji="1" lang="ja-JP" altLang="en-US"/>
          </a:p>
        </p:txBody>
      </p:sp>
      <p:sp>
        <p:nvSpPr>
          <p:cNvPr id="5" name="正方形/長方形 4">
            <a:extLst>
              <a:ext uri="{FF2B5EF4-FFF2-40B4-BE49-F238E27FC236}">
                <a16:creationId xmlns:a16="http://schemas.microsoft.com/office/drawing/2014/main" id="{57CC3631-5D00-3A9C-636D-D7A703869317}"/>
              </a:ext>
            </a:extLst>
          </p:cNvPr>
          <p:cNvSpPr/>
          <p:nvPr/>
        </p:nvSpPr>
        <p:spPr>
          <a:xfrm>
            <a:off x="0" y="1"/>
            <a:ext cx="12192000" cy="74814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1200"/>
              </a:spcBef>
            </a:pPr>
            <a:r>
              <a:rPr lang="en-US" altLang="ja-JP" sz="3600" b="1" dirty="0"/>
              <a:t>Convective Activity</a:t>
            </a:r>
            <a:endParaRPr kumimoji="1" lang="en-US" altLang="ja-JP" sz="3600" b="1" i="1" dirty="0">
              <a:solidFill>
                <a:schemeClr val="bg1">
                  <a:lumMod val="95000"/>
                </a:schemeClr>
              </a:solidFill>
            </a:endParaRPr>
          </a:p>
        </p:txBody>
      </p:sp>
      <p:pic>
        <p:nvPicPr>
          <p:cNvPr id="8" name="Picture 4">
            <a:extLst>
              <a:ext uri="{FF2B5EF4-FFF2-40B4-BE49-F238E27FC236}">
                <a16:creationId xmlns:a16="http://schemas.microsoft.com/office/drawing/2014/main" id="{E2A8FB1A-6239-23AC-33DB-70F31749E9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3928" y="1405689"/>
            <a:ext cx="4892109" cy="2935264"/>
          </a:xfrm>
          <a:prstGeom prst="rect">
            <a:avLst/>
          </a:prstGeom>
          <a:noFill/>
          <a:extLst>
            <a:ext uri="{909E8E84-426E-40DD-AFC4-6F175D3DCCD1}">
              <a14:hiddenFill xmlns:a14="http://schemas.microsoft.com/office/drawing/2010/main">
                <a:solidFill>
                  <a:srgbClr val="FFFFFF"/>
                </a:solidFill>
              </a14:hiddenFill>
            </a:ext>
          </a:extLst>
        </p:spPr>
      </p:pic>
      <p:sp>
        <p:nvSpPr>
          <p:cNvPr id="9" name="テキスト ボックス 8">
            <a:extLst>
              <a:ext uri="{FF2B5EF4-FFF2-40B4-BE49-F238E27FC236}">
                <a16:creationId xmlns:a16="http://schemas.microsoft.com/office/drawing/2014/main" id="{A7CBAAC4-6059-A45F-74BD-878A29B60A49}"/>
              </a:ext>
            </a:extLst>
          </p:cNvPr>
          <p:cNvSpPr txBox="1"/>
          <p:nvPr/>
        </p:nvSpPr>
        <p:spPr>
          <a:xfrm>
            <a:off x="6795030" y="971350"/>
            <a:ext cx="724514" cy="369332"/>
          </a:xfrm>
          <a:prstGeom prst="rect">
            <a:avLst/>
          </a:prstGeom>
          <a:solidFill>
            <a:srgbClr val="A20000"/>
          </a:solidFill>
        </p:spPr>
        <p:txBody>
          <a:bodyPr wrap="square" rtlCol="0">
            <a:spAutoFit/>
          </a:bodyPr>
          <a:lstStyle/>
          <a:p>
            <a:r>
              <a:rPr kumimoji="1" lang="en-US" altLang="ja-JP" dirty="0">
                <a:solidFill>
                  <a:schemeClr val="bg1"/>
                </a:solidFill>
              </a:rPr>
              <a:t>OLR</a:t>
            </a:r>
            <a:endParaRPr kumimoji="1" lang="ja-JP" altLang="en-US" dirty="0">
              <a:solidFill>
                <a:schemeClr val="bg1"/>
              </a:solidFill>
            </a:endParaRPr>
          </a:p>
        </p:txBody>
      </p:sp>
      <p:pic>
        <p:nvPicPr>
          <p:cNvPr id="10" name="Picture 2">
            <a:extLst>
              <a:ext uri="{FF2B5EF4-FFF2-40B4-BE49-F238E27FC236}">
                <a16:creationId xmlns:a16="http://schemas.microsoft.com/office/drawing/2014/main" id="{FA4BE88D-64C3-55C9-7D03-843634323C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291" y="1405689"/>
            <a:ext cx="4837751" cy="2902650"/>
          </a:xfrm>
          <a:prstGeom prst="rect">
            <a:avLst/>
          </a:prstGeom>
          <a:noFill/>
          <a:extLst>
            <a:ext uri="{909E8E84-426E-40DD-AFC4-6F175D3DCCD1}">
              <a14:hiddenFill xmlns:a14="http://schemas.microsoft.com/office/drawing/2010/main">
                <a:solidFill>
                  <a:srgbClr val="FFFFFF"/>
                </a:solidFill>
              </a14:hiddenFill>
            </a:ext>
          </a:extLst>
        </p:spPr>
      </p:pic>
      <p:sp>
        <p:nvSpPr>
          <p:cNvPr id="11" name="テキスト ボックス 10">
            <a:extLst>
              <a:ext uri="{FF2B5EF4-FFF2-40B4-BE49-F238E27FC236}">
                <a16:creationId xmlns:a16="http://schemas.microsoft.com/office/drawing/2014/main" id="{F37E8859-2BD6-61F7-E69E-CB26BF1620EA}"/>
              </a:ext>
            </a:extLst>
          </p:cNvPr>
          <p:cNvSpPr txBox="1"/>
          <p:nvPr/>
        </p:nvSpPr>
        <p:spPr>
          <a:xfrm>
            <a:off x="756576" y="995729"/>
            <a:ext cx="788139" cy="369332"/>
          </a:xfrm>
          <a:prstGeom prst="rect">
            <a:avLst/>
          </a:prstGeom>
          <a:solidFill>
            <a:srgbClr val="A20000"/>
          </a:solidFill>
        </p:spPr>
        <p:txBody>
          <a:bodyPr wrap="square" rtlCol="0">
            <a:spAutoFit/>
          </a:bodyPr>
          <a:lstStyle/>
          <a:p>
            <a:r>
              <a:rPr kumimoji="1" lang="en-US" altLang="ja-JP" dirty="0">
                <a:solidFill>
                  <a:schemeClr val="bg1"/>
                </a:solidFill>
              </a:rPr>
              <a:t>OHC</a:t>
            </a:r>
          </a:p>
        </p:txBody>
      </p:sp>
      <p:sp>
        <p:nvSpPr>
          <p:cNvPr id="17" name="テキスト ボックス 16">
            <a:extLst>
              <a:ext uri="{FF2B5EF4-FFF2-40B4-BE49-F238E27FC236}">
                <a16:creationId xmlns:a16="http://schemas.microsoft.com/office/drawing/2014/main" id="{C123C253-15A5-7A61-753C-5D93A935F31C}"/>
              </a:ext>
            </a:extLst>
          </p:cNvPr>
          <p:cNvSpPr txBox="1"/>
          <p:nvPr/>
        </p:nvSpPr>
        <p:spPr>
          <a:xfrm>
            <a:off x="249052" y="5284298"/>
            <a:ext cx="10914248" cy="1477328"/>
          </a:xfrm>
          <a:prstGeom prst="rect">
            <a:avLst/>
          </a:prstGeom>
          <a:noFill/>
        </p:spPr>
        <p:txBody>
          <a:bodyPr wrap="square">
            <a:spAutoFit/>
          </a:bodyPr>
          <a:lstStyle/>
          <a:p>
            <a:pPr marL="285750" indent="-285750">
              <a:buFont typeface="Arial" panose="020B0604020202020204" pitchFamily="34" charset="0"/>
              <a:buChar char="•"/>
            </a:pPr>
            <a:r>
              <a:rPr lang="en-US" altLang="ja-JP" dirty="0"/>
              <a:t>SST increased in the equatorial regions, particularly in the eastern Indian Ocean and the western Pacific, as well as markedly around Japan to the region east of Japan and in the North Atlantic.</a:t>
            </a:r>
          </a:p>
          <a:p>
            <a:pPr marL="285750" indent="-285750">
              <a:buFont typeface="Arial" panose="020B0604020202020204" pitchFamily="34" charset="0"/>
              <a:buChar char="•"/>
            </a:pPr>
            <a:r>
              <a:rPr lang="en-US" altLang="ja-JP" dirty="0"/>
              <a:t>SST (near-surface) also increased around Japan to the region east of Japan and in the eastern North </a:t>
            </a:r>
            <a:r>
              <a:rPr lang="en-US" altLang="ja-JP" dirty="0" err="1"/>
              <a:t>Atlantic.Regarding</a:t>
            </a:r>
            <a:r>
              <a:rPr lang="en-US" altLang="ja-JP" dirty="0"/>
              <a:t> tropical convective activity, no significant changes were observed, except over northern South America.</a:t>
            </a:r>
            <a:endParaRPr lang="ja-JP" altLang="en-US" dirty="0"/>
          </a:p>
        </p:txBody>
      </p:sp>
    </p:spTree>
    <p:extLst>
      <p:ext uri="{BB962C8B-B14F-4D97-AF65-F5344CB8AC3E}">
        <p14:creationId xmlns:p14="http://schemas.microsoft.com/office/powerpoint/2010/main" val="24927806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E3AEB7-6262-9AA6-D021-E134B8C4D84C}"/>
            </a:ext>
          </a:extLst>
        </p:cNvPr>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3E93536-801E-5A79-C407-7E5FCBAA1305}"/>
              </a:ext>
            </a:extLst>
          </p:cNvPr>
          <p:cNvSpPr>
            <a:spLocks noGrp="1"/>
          </p:cNvSpPr>
          <p:nvPr>
            <p:ph type="sldNum" sz="quarter" idx="12"/>
          </p:nvPr>
        </p:nvSpPr>
        <p:spPr>
          <a:xfrm>
            <a:off x="10134600" y="6492875"/>
            <a:ext cx="2057400" cy="365125"/>
          </a:xfrm>
        </p:spPr>
        <p:txBody>
          <a:bodyPr/>
          <a:lstStyle/>
          <a:p>
            <a:fld id="{9034D277-D458-43FC-9BC0-46A4ACF4CCEB}" type="slidenum">
              <a:rPr kumimoji="1" lang="ja-JP" altLang="en-US" smtClean="0"/>
              <a:t>17</a:t>
            </a:fld>
            <a:endParaRPr kumimoji="1" lang="ja-JP" altLang="en-US"/>
          </a:p>
        </p:txBody>
      </p:sp>
      <p:sp>
        <p:nvSpPr>
          <p:cNvPr id="5" name="正方形/長方形 4">
            <a:extLst>
              <a:ext uri="{FF2B5EF4-FFF2-40B4-BE49-F238E27FC236}">
                <a16:creationId xmlns:a16="http://schemas.microsoft.com/office/drawing/2014/main" id="{08476973-6375-CA64-FDF8-C232109814FD}"/>
              </a:ext>
            </a:extLst>
          </p:cNvPr>
          <p:cNvSpPr/>
          <p:nvPr/>
        </p:nvSpPr>
        <p:spPr>
          <a:xfrm>
            <a:off x="0" y="1"/>
            <a:ext cx="12192000" cy="74814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1200"/>
              </a:spcBef>
            </a:pPr>
            <a:r>
              <a:rPr lang="en-US" altLang="ja-JP" sz="3600" b="1" dirty="0"/>
              <a:t>Global Atmospheric Circulation</a:t>
            </a:r>
            <a:endParaRPr kumimoji="1" lang="en-US" altLang="ja-JP" sz="3600" b="1" i="1" dirty="0">
              <a:solidFill>
                <a:schemeClr val="bg1">
                  <a:lumMod val="95000"/>
                </a:schemeClr>
              </a:solidFill>
            </a:endParaRPr>
          </a:p>
        </p:txBody>
      </p:sp>
      <p:pic>
        <p:nvPicPr>
          <p:cNvPr id="12" name="Picture 8">
            <a:extLst>
              <a:ext uri="{FF2B5EF4-FFF2-40B4-BE49-F238E27FC236}">
                <a16:creationId xmlns:a16="http://schemas.microsoft.com/office/drawing/2014/main" id="{51EA6644-D153-43ED-DED5-ECC55ADBCB8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81769" y="1275547"/>
            <a:ext cx="4164301" cy="249858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a:extLst>
              <a:ext uri="{FF2B5EF4-FFF2-40B4-BE49-F238E27FC236}">
                <a16:creationId xmlns:a16="http://schemas.microsoft.com/office/drawing/2014/main" id="{E35BFAC6-E407-2362-D1F0-13A86A44D3C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8338" y="1282705"/>
            <a:ext cx="4164302" cy="2498581"/>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B4880D3D-33C4-4924-D79B-1917FA4C21DB}"/>
              </a:ext>
            </a:extLst>
          </p:cNvPr>
          <p:cNvSpPr txBox="1"/>
          <p:nvPr/>
        </p:nvSpPr>
        <p:spPr>
          <a:xfrm>
            <a:off x="828338" y="1160472"/>
            <a:ext cx="816928" cy="369332"/>
          </a:xfrm>
          <a:prstGeom prst="rect">
            <a:avLst/>
          </a:prstGeom>
          <a:solidFill>
            <a:srgbClr val="A20000"/>
          </a:solidFill>
        </p:spPr>
        <p:txBody>
          <a:bodyPr wrap="square" rtlCol="0">
            <a:spAutoFit/>
          </a:bodyPr>
          <a:lstStyle/>
          <a:p>
            <a:r>
              <a:rPr kumimoji="1" lang="en-US" altLang="ja-JP" dirty="0">
                <a:solidFill>
                  <a:schemeClr val="bg1"/>
                </a:solidFill>
              </a:rPr>
              <a:t>χ200</a:t>
            </a:r>
            <a:endParaRPr kumimoji="1" lang="ja-JP" altLang="en-US" dirty="0">
              <a:solidFill>
                <a:schemeClr val="bg1"/>
              </a:solidFill>
            </a:endParaRPr>
          </a:p>
        </p:txBody>
      </p:sp>
      <p:sp>
        <p:nvSpPr>
          <p:cNvPr id="15" name="テキスト ボックス 14">
            <a:extLst>
              <a:ext uri="{FF2B5EF4-FFF2-40B4-BE49-F238E27FC236}">
                <a16:creationId xmlns:a16="http://schemas.microsoft.com/office/drawing/2014/main" id="{C57E8064-8957-2B82-7D1A-207673C4E991}"/>
              </a:ext>
            </a:extLst>
          </p:cNvPr>
          <p:cNvSpPr txBox="1"/>
          <p:nvPr/>
        </p:nvSpPr>
        <p:spPr>
          <a:xfrm>
            <a:off x="6985859" y="1160472"/>
            <a:ext cx="884855" cy="369332"/>
          </a:xfrm>
          <a:prstGeom prst="rect">
            <a:avLst/>
          </a:prstGeom>
          <a:solidFill>
            <a:srgbClr val="A20000"/>
          </a:solidFill>
        </p:spPr>
        <p:txBody>
          <a:bodyPr wrap="square" rtlCol="0">
            <a:spAutoFit/>
          </a:bodyPr>
          <a:lstStyle/>
          <a:p>
            <a:r>
              <a:rPr kumimoji="1" lang="en-US" altLang="ja-JP" dirty="0">
                <a:solidFill>
                  <a:schemeClr val="bg1"/>
                </a:solidFill>
              </a:rPr>
              <a:t>ψ200</a:t>
            </a:r>
          </a:p>
        </p:txBody>
      </p:sp>
      <p:pic>
        <p:nvPicPr>
          <p:cNvPr id="2" name="Picture 2">
            <a:extLst>
              <a:ext uri="{FF2B5EF4-FFF2-40B4-BE49-F238E27FC236}">
                <a16:creationId xmlns:a16="http://schemas.microsoft.com/office/drawing/2014/main" id="{1EC99D1D-0AFE-9ED4-E015-EF50BBE815C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8338" y="4193612"/>
            <a:ext cx="4164301" cy="2498581"/>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B581A82C-C66D-9ED8-8DC2-77855E2F523E}"/>
              </a:ext>
            </a:extLst>
          </p:cNvPr>
          <p:cNvSpPr txBox="1"/>
          <p:nvPr/>
        </p:nvSpPr>
        <p:spPr>
          <a:xfrm>
            <a:off x="828339" y="4072153"/>
            <a:ext cx="867978" cy="369332"/>
          </a:xfrm>
          <a:prstGeom prst="rect">
            <a:avLst/>
          </a:prstGeom>
          <a:solidFill>
            <a:srgbClr val="A20000"/>
          </a:solidFill>
        </p:spPr>
        <p:txBody>
          <a:bodyPr wrap="square" rtlCol="0">
            <a:spAutoFit/>
          </a:bodyPr>
          <a:lstStyle/>
          <a:p>
            <a:r>
              <a:rPr kumimoji="1" lang="en-US" altLang="ja-JP" dirty="0">
                <a:solidFill>
                  <a:schemeClr val="bg1"/>
                </a:solidFill>
              </a:rPr>
              <a:t>ψ850</a:t>
            </a:r>
            <a:endParaRPr kumimoji="1" lang="ja-JP" altLang="en-US" dirty="0">
              <a:solidFill>
                <a:schemeClr val="bg1"/>
              </a:solidFill>
            </a:endParaRPr>
          </a:p>
        </p:txBody>
      </p:sp>
      <p:sp>
        <p:nvSpPr>
          <p:cNvPr id="9" name="テキスト ボックス 8">
            <a:extLst>
              <a:ext uri="{FF2B5EF4-FFF2-40B4-BE49-F238E27FC236}">
                <a16:creationId xmlns:a16="http://schemas.microsoft.com/office/drawing/2014/main" id="{DAEA0B59-8F88-C80C-A78D-FB14AF6CE15F}"/>
              </a:ext>
            </a:extLst>
          </p:cNvPr>
          <p:cNvSpPr txBox="1"/>
          <p:nvPr/>
        </p:nvSpPr>
        <p:spPr>
          <a:xfrm>
            <a:off x="5615708" y="4301529"/>
            <a:ext cx="6493164" cy="2308324"/>
          </a:xfrm>
          <a:prstGeom prst="rect">
            <a:avLst/>
          </a:prstGeom>
          <a:noFill/>
        </p:spPr>
        <p:txBody>
          <a:bodyPr wrap="square">
            <a:spAutoFit/>
          </a:bodyPr>
          <a:lstStyle/>
          <a:p>
            <a:pPr marL="285750" indent="-285750">
              <a:buFont typeface="Arial" panose="020B0604020202020204" pitchFamily="34" charset="0"/>
              <a:buChar char="•"/>
            </a:pPr>
            <a:r>
              <a:rPr lang="en-US" altLang="ja-JP" sz="1600" dirty="0"/>
              <a:t>Large-scale convergence/divergence fields show no significant changes.</a:t>
            </a:r>
          </a:p>
          <a:p>
            <a:pPr marL="285750" indent="-285750">
              <a:buFont typeface="Arial" panose="020B0604020202020204" pitchFamily="34" charset="0"/>
              <a:buChar char="•"/>
            </a:pPr>
            <a:r>
              <a:rPr lang="en-US" altLang="ja-JP" sz="1600" dirty="0"/>
              <a:t>In the upper troposphere, an anticyclonic circulation has intensified from around Japan to the region east of Japan, corresponding to a poleward shift of the subtropical jet and an increase in sea surface temperatures in the midlatitudes. In addition, cyclonic circulation over eastern Siberia and the central Pacific trough have strengthened, indicating changes in a meridional </a:t>
            </a:r>
            <a:r>
              <a:rPr lang="en-US" altLang="ja-JP" sz="1600" dirty="0" err="1"/>
              <a:t>tripole</a:t>
            </a:r>
            <a:r>
              <a:rPr lang="en-US" altLang="ja-JP" sz="1600" dirty="0"/>
              <a:t> structure.</a:t>
            </a:r>
          </a:p>
          <a:p>
            <a:pPr marL="285750" indent="-285750">
              <a:buFont typeface="Arial" panose="020B0604020202020204" pitchFamily="34" charset="0"/>
              <a:buChar char="•"/>
            </a:pPr>
            <a:r>
              <a:rPr lang="en-US" altLang="ja-JP" sz="1600" dirty="0"/>
              <a:t>In the lower troposphere, cyclonic circulation has intensified over the Sea of Okhotsk to the Bering Sea and parts of the North Atlantic.</a:t>
            </a:r>
            <a:endParaRPr lang="ja-JP" altLang="en-US" sz="1600" dirty="0"/>
          </a:p>
        </p:txBody>
      </p:sp>
    </p:spTree>
    <p:extLst>
      <p:ext uri="{BB962C8B-B14F-4D97-AF65-F5344CB8AC3E}">
        <p14:creationId xmlns:p14="http://schemas.microsoft.com/office/powerpoint/2010/main" val="16015659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99A84E-9388-0263-57AF-489A6D783081}"/>
            </a:ext>
          </a:extLst>
        </p:cNvPr>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7C01D15C-E473-D105-52F6-88462DF30895}"/>
              </a:ext>
            </a:extLst>
          </p:cNvPr>
          <p:cNvSpPr>
            <a:spLocks noGrp="1"/>
          </p:cNvSpPr>
          <p:nvPr>
            <p:ph type="sldNum" sz="quarter" idx="12"/>
          </p:nvPr>
        </p:nvSpPr>
        <p:spPr>
          <a:xfrm>
            <a:off x="10134600" y="6492875"/>
            <a:ext cx="2057400" cy="365125"/>
          </a:xfrm>
        </p:spPr>
        <p:txBody>
          <a:bodyPr/>
          <a:lstStyle/>
          <a:p>
            <a:fld id="{9034D277-D458-43FC-9BC0-46A4ACF4CCEB}" type="slidenum">
              <a:rPr kumimoji="1" lang="ja-JP" altLang="en-US" smtClean="0"/>
              <a:t>18</a:t>
            </a:fld>
            <a:endParaRPr kumimoji="1" lang="ja-JP" altLang="en-US"/>
          </a:p>
        </p:txBody>
      </p:sp>
      <p:sp>
        <p:nvSpPr>
          <p:cNvPr id="5" name="正方形/長方形 4">
            <a:extLst>
              <a:ext uri="{FF2B5EF4-FFF2-40B4-BE49-F238E27FC236}">
                <a16:creationId xmlns:a16="http://schemas.microsoft.com/office/drawing/2014/main" id="{E4C4B09E-D74B-7290-6BC7-ED16F0AB3445}"/>
              </a:ext>
            </a:extLst>
          </p:cNvPr>
          <p:cNvSpPr/>
          <p:nvPr/>
        </p:nvSpPr>
        <p:spPr>
          <a:xfrm>
            <a:off x="0" y="1"/>
            <a:ext cx="12192000" cy="74814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1200"/>
              </a:spcBef>
            </a:pPr>
            <a:r>
              <a:rPr lang="en-US" altLang="ja-JP" sz="3600" b="1" dirty="0"/>
              <a:t>Zonal-mean Circulation</a:t>
            </a:r>
            <a:endParaRPr kumimoji="1" lang="en-US" altLang="ja-JP" sz="3600" b="1" i="1" dirty="0">
              <a:solidFill>
                <a:schemeClr val="bg1">
                  <a:lumMod val="95000"/>
                </a:schemeClr>
              </a:solidFill>
            </a:endParaRPr>
          </a:p>
        </p:txBody>
      </p:sp>
      <p:pic>
        <p:nvPicPr>
          <p:cNvPr id="2" name="Picture 8">
            <a:extLst>
              <a:ext uri="{FF2B5EF4-FFF2-40B4-BE49-F238E27FC236}">
                <a16:creationId xmlns:a16="http://schemas.microsoft.com/office/drawing/2014/main" id="{14B3D960-E8A9-C8F3-519B-FB50BE5B3AA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95615" y="4253288"/>
            <a:ext cx="3684644" cy="2600925"/>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1E1DFA31-C0B8-D42A-8663-90F9B4448E0D}"/>
              </a:ext>
            </a:extLst>
          </p:cNvPr>
          <p:cNvSpPr txBox="1"/>
          <p:nvPr/>
        </p:nvSpPr>
        <p:spPr>
          <a:xfrm>
            <a:off x="876675" y="748146"/>
            <a:ext cx="1275398" cy="369332"/>
          </a:xfrm>
          <a:prstGeom prst="rect">
            <a:avLst/>
          </a:prstGeom>
          <a:solidFill>
            <a:srgbClr val="A20000"/>
          </a:solidFill>
        </p:spPr>
        <p:txBody>
          <a:bodyPr wrap="square" rtlCol="0">
            <a:spAutoFit/>
          </a:bodyPr>
          <a:lstStyle/>
          <a:p>
            <a:r>
              <a:rPr kumimoji="1" lang="en-US" altLang="ja-JP" dirty="0">
                <a:solidFill>
                  <a:schemeClr val="bg1"/>
                </a:solidFill>
              </a:rPr>
              <a:t>Zonal wind</a:t>
            </a:r>
            <a:endParaRPr kumimoji="1" lang="ja-JP" altLang="en-US" dirty="0">
              <a:solidFill>
                <a:schemeClr val="bg1"/>
              </a:solidFill>
            </a:endParaRPr>
          </a:p>
        </p:txBody>
      </p:sp>
      <p:pic>
        <p:nvPicPr>
          <p:cNvPr id="7" name="Picture 2">
            <a:extLst>
              <a:ext uri="{FF2B5EF4-FFF2-40B4-BE49-F238E27FC236}">
                <a16:creationId xmlns:a16="http://schemas.microsoft.com/office/drawing/2014/main" id="{2498B45D-CA95-AAF4-C41E-8712F56F98E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5615" y="1117478"/>
            <a:ext cx="3684644" cy="2635025"/>
          </a:xfrm>
          <a:prstGeom prst="rect">
            <a:avLst/>
          </a:prstGeom>
          <a:noFill/>
          <a:extLst>
            <a:ext uri="{909E8E84-426E-40DD-AFC4-6F175D3DCCD1}">
              <a14:hiddenFill xmlns:a14="http://schemas.microsoft.com/office/drawing/2010/main">
                <a:solidFill>
                  <a:srgbClr val="FFFFFF"/>
                </a:solidFill>
              </a14:hiddenFill>
            </a:ext>
          </a:extLst>
        </p:spPr>
      </p:pic>
      <p:sp>
        <p:nvSpPr>
          <p:cNvPr id="9" name="テキスト ボックス 8">
            <a:extLst>
              <a:ext uri="{FF2B5EF4-FFF2-40B4-BE49-F238E27FC236}">
                <a16:creationId xmlns:a16="http://schemas.microsoft.com/office/drawing/2014/main" id="{D2AFDF24-75B6-C88B-9DC6-5ABAD4791D61}"/>
              </a:ext>
            </a:extLst>
          </p:cNvPr>
          <p:cNvSpPr txBox="1"/>
          <p:nvPr/>
        </p:nvSpPr>
        <p:spPr>
          <a:xfrm>
            <a:off x="876675" y="3824515"/>
            <a:ext cx="4518239" cy="369332"/>
          </a:xfrm>
          <a:prstGeom prst="rect">
            <a:avLst/>
          </a:prstGeom>
          <a:solidFill>
            <a:srgbClr val="A20000"/>
          </a:solidFill>
        </p:spPr>
        <p:txBody>
          <a:bodyPr wrap="square" rtlCol="0">
            <a:spAutoFit/>
          </a:bodyPr>
          <a:lstStyle/>
          <a:p>
            <a:r>
              <a:rPr kumimoji="1" lang="en-US" altLang="ja-JP" dirty="0">
                <a:solidFill>
                  <a:schemeClr val="bg1"/>
                </a:solidFill>
              </a:rPr>
              <a:t>Meridional Heat Transport by Transient Eddies</a:t>
            </a:r>
            <a:endParaRPr kumimoji="1" lang="ja-JP" altLang="en-US" dirty="0">
              <a:solidFill>
                <a:schemeClr val="bg1"/>
              </a:solidFill>
            </a:endParaRPr>
          </a:p>
        </p:txBody>
      </p:sp>
      <p:sp>
        <p:nvSpPr>
          <p:cNvPr id="10" name="テキスト ボックス 9">
            <a:extLst>
              <a:ext uri="{FF2B5EF4-FFF2-40B4-BE49-F238E27FC236}">
                <a16:creationId xmlns:a16="http://schemas.microsoft.com/office/drawing/2014/main" id="{C0AA8CF7-9093-88F6-B64F-13D6C9FCCA79}"/>
              </a:ext>
            </a:extLst>
          </p:cNvPr>
          <p:cNvSpPr txBox="1"/>
          <p:nvPr/>
        </p:nvSpPr>
        <p:spPr>
          <a:xfrm>
            <a:off x="7095615" y="3893966"/>
            <a:ext cx="2103803" cy="369332"/>
          </a:xfrm>
          <a:prstGeom prst="rect">
            <a:avLst/>
          </a:prstGeom>
          <a:solidFill>
            <a:srgbClr val="A20000"/>
          </a:solidFill>
        </p:spPr>
        <p:txBody>
          <a:bodyPr wrap="square" rtlCol="0">
            <a:spAutoFit/>
          </a:bodyPr>
          <a:lstStyle/>
          <a:p>
            <a:r>
              <a:rPr kumimoji="1" lang="en-US" altLang="ja-JP" dirty="0">
                <a:solidFill>
                  <a:schemeClr val="bg1"/>
                </a:solidFill>
              </a:rPr>
              <a:t>Water temperature</a:t>
            </a:r>
          </a:p>
        </p:txBody>
      </p:sp>
      <p:pic>
        <p:nvPicPr>
          <p:cNvPr id="11" name="図 10">
            <a:extLst>
              <a:ext uri="{FF2B5EF4-FFF2-40B4-BE49-F238E27FC236}">
                <a16:creationId xmlns:a16="http://schemas.microsoft.com/office/drawing/2014/main" id="{B186FD70-C2D2-2AD6-F438-8BE84BA7BBC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1257" y="4193847"/>
            <a:ext cx="3720079" cy="2660366"/>
          </a:xfrm>
          <a:prstGeom prst="rect">
            <a:avLst/>
          </a:prstGeom>
        </p:spPr>
      </p:pic>
      <p:sp>
        <p:nvSpPr>
          <p:cNvPr id="6" name="テキスト ボックス 5">
            <a:extLst>
              <a:ext uri="{FF2B5EF4-FFF2-40B4-BE49-F238E27FC236}">
                <a16:creationId xmlns:a16="http://schemas.microsoft.com/office/drawing/2014/main" id="{B6B4FF0B-8F2C-0AE6-6863-AE55E8EB6F53}"/>
              </a:ext>
            </a:extLst>
          </p:cNvPr>
          <p:cNvSpPr txBox="1"/>
          <p:nvPr/>
        </p:nvSpPr>
        <p:spPr>
          <a:xfrm>
            <a:off x="7095615" y="770201"/>
            <a:ext cx="1383367" cy="369332"/>
          </a:xfrm>
          <a:prstGeom prst="rect">
            <a:avLst/>
          </a:prstGeom>
          <a:solidFill>
            <a:srgbClr val="A20000"/>
          </a:solidFill>
        </p:spPr>
        <p:txBody>
          <a:bodyPr wrap="square" rtlCol="0">
            <a:spAutoFit/>
          </a:bodyPr>
          <a:lstStyle/>
          <a:p>
            <a:r>
              <a:rPr kumimoji="1" lang="en-US" altLang="ja-JP" dirty="0">
                <a:solidFill>
                  <a:schemeClr val="bg1"/>
                </a:solidFill>
              </a:rPr>
              <a:t>Temperature</a:t>
            </a:r>
          </a:p>
        </p:txBody>
      </p:sp>
      <p:pic>
        <p:nvPicPr>
          <p:cNvPr id="8" name="Picture 4">
            <a:extLst>
              <a:ext uri="{FF2B5EF4-FFF2-40B4-BE49-F238E27FC236}">
                <a16:creationId xmlns:a16="http://schemas.microsoft.com/office/drawing/2014/main" id="{B7BE5B41-23CB-DB7D-287F-4F16E0AD53A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1256" y="1117478"/>
            <a:ext cx="3720079" cy="26603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99998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4A0C6-37C2-3012-176D-0E30403C6A48}"/>
            </a:ext>
          </a:extLst>
        </p:cNvPr>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ECB29823-3552-4B82-C09F-E66716DEC51C}"/>
              </a:ext>
            </a:extLst>
          </p:cNvPr>
          <p:cNvSpPr>
            <a:spLocks noGrp="1"/>
          </p:cNvSpPr>
          <p:nvPr>
            <p:ph type="sldNum" sz="quarter" idx="12"/>
          </p:nvPr>
        </p:nvSpPr>
        <p:spPr>
          <a:xfrm>
            <a:off x="10134600" y="6492875"/>
            <a:ext cx="2057400" cy="365125"/>
          </a:xfrm>
        </p:spPr>
        <p:txBody>
          <a:bodyPr/>
          <a:lstStyle/>
          <a:p>
            <a:fld id="{9034D277-D458-43FC-9BC0-46A4ACF4CCEB}" type="slidenum">
              <a:rPr kumimoji="1" lang="ja-JP" altLang="en-US" smtClean="0"/>
              <a:t>19</a:t>
            </a:fld>
            <a:endParaRPr kumimoji="1" lang="ja-JP" altLang="en-US"/>
          </a:p>
        </p:txBody>
      </p:sp>
      <p:sp>
        <p:nvSpPr>
          <p:cNvPr id="5" name="正方形/長方形 4">
            <a:extLst>
              <a:ext uri="{FF2B5EF4-FFF2-40B4-BE49-F238E27FC236}">
                <a16:creationId xmlns:a16="http://schemas.microsoft.com/office/drawing/2014/main" id="{04E1C41D-3FC7-3385-C6BE-8DC4F9ABC97A}"/>
              </a:ext>
            </a:extLst>
          </p:cNvPr>
          <p:cNvSpPr/>
          <p:nvPr/>
        </p:nvSpPr>
        <p:spPr>
          <a:xfrm>
            <a:off x="0" y="1"/>
            <a:ext cx="12192000" cy="74814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1200"/>
              </a:spcBef>
            </a:pPr>
            <a:r>
              <a:rPr kumimoji="1" lang="en-US" altLang="ja-JP" sz="3600" b="1" dirty="0">
                <a:solidFill>
                  <a:schemeClr val="bg1">
                    <a:lumMod val="95000"/>
                  </a:schemeClr>
                </a:solidFill>
              </a:rPr>
              <a:t>Anomalies in Circulation</a:t>
            </a:r>
          </a:p>
        </p:txBody>
      </p:sp>
      <p:pic>
        <p:nvPicPr>
          <p:cNvPr id="2" name="Picture 4">
            <a:extLst>
              <a:ext uri="{FF2B5EF4-FFF2-40B4-BE49-F238E27FC236}">
                <a16:creationId xmlns:a16="http://schemas.microsoft.com/office/drawing/2014/main" id="{D0D61511-0FCF-79B5-F6A3-1E818F6CBCA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31465" y="1276560"/>
            <a:ext cx="2475018" cy="269512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a:extLst>
              <a:ext uri="{FF2B5EF4-FFF2-40B4-BE49-F238E27FC236}">
                <a16:creationId xmlns:a16="http://schemas.microsoft.com/office/drawing/2014/main" id="{D493A96D-196D-226B-DC48-AD613B2709E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73248" y="1276563"/>
            <a:ext cx="2475017" cy="2695117"/>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a:extLst>
              <a:ext uri="{FF2B5EF4-FFF2-40B4-BE49-F238E27FC236}">
                <a16:creationId xmlns:a16="http://schemas.microsoft.com/office/drawing/2014/main" id="{01C105DD-B547-0F64-7FA6-493963094D29}"/>
              </a:ext>
            </a:extLst>
          </p:cNvPr>
          <p:cNvSpPr txBox="1"/>
          <p:nvPr/>
        </p:nvSpPr>
        <p:spPr>
          <a:xfrm>
            <a:off x="2928255" y="876641"/>
            <a:ext cx="788138" cy="369332"/>
          </a:xfrm>
          <a:prstGeom prst="rect">
            <a:avLst/>
          </a:prstGeom>
          <a:solidFill>
            <a:srgbClr val="A20000"/>
          </a:solidFill>
        </p:spPr>
        <p:txBody>
          <a:bodyPr wrap="square" rtlCol="0">
            <a:spAutoFit/>
          </a:bodyPr>
          <a:lstStyle/>
          <a:p>
            <a:r>
              <a:rPr kumimoji="1" lang="en-US" altLang="ja-JP" dirty="0">
                <a:solidFill>
                  <a:schemeClr val="bg1"/>
                </a:solidFill>
              </a:rPr>
              <a:t>Z500</a:t>
            </a:r>
            <a:endParaRPr kumimoji="1" lang="ja-JP" altLang="en-US" dirty="0">
              <a:solidFill>
                <a:schemeClr val="bg1"/>
              </a:solidFill>
            </a:endParaRPr>
          </a:p>
        </p:txBody>
      </p:sp>
      <p:sp>
        <p:nvSpPr>
          <p:cNvPr id="7" name="テキスト ボックス 6">
            <a:extLst>
              <a:ext uri="{FF2B5EF4-FFF2-40B4-BE49-F238E27FC236}">
                <a16:creationId xmlns:a16="http://schemas.microsoft.com/office/drawing/2014/main" id="{C23B1D46-A5E6-8CC3-D3DA-20ACFF5BB12A}"/>
              </a:ext>
            </a:extLst>
          </p:cNvPr>
          <p:cNvSpPr txBox="1"/>
          <p:nvPr/>
        </p:nvSpPr>
        <p:spPr>
          <a:xfrm>
            <a:off x="5766785" y="876641"/>
            <a:ext cx="658429" cy="369332"/>
          </a:xfrm>
          <a:prstGeom prst="rect">
            <a:avLst/>
          </a:prstGeom>
          <a:solidFill>
            <a:srgbClr val="A20000"/>
          </a:solidFill>
        </p:spPr>
        <p:txBody>
          <a:bodyPr wrap="square" rtlCol="0">
            <a:spAutoFit/>
          </a:bodyPr>
          <a:lstStyle/>
          <a:p>
            <a:r>
              <a:rPr kumimoji="1" lang="en-US" altLang="ja-JP" dirty="0">
                <a:solidFill>
                  <a:schemeClr val="bg1"/>
                </a:solidFill>
              </a:rPr>
              <a:t>SLP</a:t>
            </a:r>
          </a:p>
        </p:txBody>
      </p:sp>
      <p:sp>
        <p:nvSpPr>
          <p:cNvPr id="9" name="テキスト ボックス 8">
            <a:extLst>
              <a:ext uri="{FF2B5EF4-FFF2-40B4-BE49-F238E27FC236}">
                <a16:creationId xmlns:a16="http://schemas.microsoft.com/office/drawing/2014/main" id="{928F3973-16F6-D7A0-4BAC-C7D04D2070A8}"/>
              </a:ext>
            </a:extLst>
          </p:cNvPr>
          <p:cNvSpPr txBox="1"/>
          <p:nvPr/>
        </p:nvSpPr>
        <p:spPr>
          <a:xfrm>
            <a:off x="1089396" y="1353080"/>
            <a:ext cx="1782652" cy="923330"/>
          </a:xfrm>
          <a:prstGeom prst="rect">
            <a:avLst/>
          </a:prstGeom>
          <a:solidFill>
            <a:srgbClr val="005E00"/>
          </a:solidFill>
        </p:spPr>
        <p:txBody>
          <a:bodyPr wrap="square" rtlCol="0">
            <a:spAutoFit/>
          </a:bodyPr>
          <a:lstStyle/>
          <a:p>
            <a:pPr algn="ctr"/>
            <a:r>
              <a:rPr kumimoji="1" lang="en-US" altLang="ja-JP" dirty="0">
                <a:solidFill>
                  <a:schemeClr val="bg1"/>
                </a:solidFill>
              </a:rPr>
              <a:t>2023–2025</a:t>
            </a:r>
          </a:p>
          <a:p>
            <a:pPr algn="ctr"/>
            <a:r>
              <a:rPr kumimoji="1" lang="en-US" altLang="ja-JP" dirty="0">
                <a:solidFill>
                  <a:schemeClr val="bg1"/>
                </a:solidFill>
              </a:rPr>
              <a:t>―</a:t>
            </a:r>
          </a:p>
          <a:p>
            <a:pPr algn="ctr"/>
            <a:r>
              <a:rPr kumimoji="1" lang="en-US" altLang="ja-JP" dirty="0">
                <a:solidFill>
                  <a:schemeClr val="bg1"/>
                </a:solidFill>
              </a:rPr>
              <a:t>2010–2022</a:t>
            </a:r>
          </a:p>
        </p:txBody>
      </p:sp>
      <p:sp>
        <p:nvSpPr>
          <p:cNvPr id="10" name="テキスト ボックス 9">
            <a:extLst>
              <a:ext uri="{FF2B5EF4-FFF2-40B4-BE49-F238E27FC236}">
                <a16:creationId xmlns:a16="http://schemas.microsoft.com/office/drawing/2014/main" id="{5BD85CA8-0F7B-F9A9-9013-1721C11AEE81}"/>
              </a:ext>
            </a:extLst>
          </p:cNvPr>
          <p:cNvSpPr txBox="1"/>
          <p:nvPr/>
        </p:nvSpPr>
        <p:spPr>
          <a:xfrm>
            <a:off x="1089396" y="4169743"/>
            <a:ext cx="1782652" cy="1200329"/>
          </a:xfrm>
          <a:prstGeom prst="rect">
            <a:avLst/>
          </a:prstGeom>
          <a:solidFill>
            <a:srgbClr val="7D3FAE"/>
          </a:solidFill>
        </p:spPr>
        <p:txBody>
          <a:bodyPr wrap="square" rtlCol="0">
            <a:spAutoFit/>
          </a:bodyPr>
          <a:lstStyle/>
          <a:p>
            <a:pPr algn="ctr"/>
            <a:r>
              <a:rPr kumimoji="1" lang="en-US" altLang="ja-JP" dirty="0">
                <a:solidFill>
                  <a:schemeClr val="bg1"/>
                </a:solidFill>
              </a:rPr>
              <a:t>2023–2025</a:t>
            </a:r>
          </a:p>
          <a:p>
            <a:pPr algn="ctr"/>
            <a:r>
              <a:rPr kumimoji="1" lang="en-US" altLang="ja-JP" dirty="0">
                <a:solidFill>
                  <a:schemeClr val="bg1"/>
                </a:solidFill>
              </a:rPr>
              <a:t>―</a:t>
            </a:r>
          </a:p>
          <a:p>
            <a:pPr algn="ctr"/>
            <a:r>
              <a:rPr kumimoji="1" lang="en-US" altLang="ja-JP" dirty="0">
                <a:solidFill>
                  <a:schemeClr val="bg1"/>
                </a:solidFill>
              </a:rPr>
              <a:t>1991–2020</a:t>
            </a:r>
          </a:p>
          <a:p>
            <a:pPr algn="ctr"/>
            <a:r>
              <a:rPr kumimoji="1" lang="ja-JP" altLang="en-US" dirty="0">
                <a:solidFill>
                  <a:schemeClr val="bg1"/>
                </a:solidFill>
              </a:rPr>
              <a:t>（</a:t>
            </a:r>
            <a:r>
              <a:rPr kumimoji="1" lang="en-US" altLang="ja-JP" dirty="0">
                <a:solidFill>
                  <a:schemeClr val="bg1"/>
                </a:solidFill>
              </a:rPr>
              <a:t>normal</a:t>
            </a:r>
            <a:r>
              <a:rPr kumimoji="1" lang="ja-JP" altLang="en-US" dirty="0">
                <a:solidFill>
                  <a:schemeClr val="bg1"/>
                </a:solidFill>
              </a:rPr>
              <a:t>）</a:t>
            </a:r>
            <a:endParaRPr kumimoji="1" lang="en-US" altLang="ja-JP" dirty="0">
              <a:solidFill>
                <a:schemeClr val="bg1"/>
              </a:solidFill>
            </a:endParaRPr>
          </a:p>
        </p:txBody>
      </p:sp>
      <p:pic>
        <p:nvPicPr>
          <p:cNvPr id="11" name="Picture 2">
            <a:extLst>
              <a:ext uri="{FF2B5EF4-FFF2-40B4-BE49-F238E27FC236}">
                <a16:creationId xmlns:a16="http://schemas.microsoft.com/office/drawing/2014/main" id="{9CDA7F23-D949-CAF4-E66D-29954402095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46727" y="4162880"/>
            <a:ext cx="2475018" cy="269512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a:extLst>
              <a:ext uri="{FF2B5EF4-FFF2-40B4-BE49-F238E27FC236}">
                <a16:creationId xmlns:a16="http://schemas.microsoft.com/office/drawing/2014/main" id="{9C904081-1E62-CB06-E06E-89106CDB766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73248" y="4162880"/>
            <a:ext cx="2475018" cy="2695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26309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D6E022-9322-758A-FA5B-B4B0F33F8800}"/>
            </a:ext>
          </a:extLst>
        </p:cNvPr>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4C486022-9CFA-69FC-8D9B-89F9D9020460}"/>
              </a:ext>
            </a:extLst>
          </p:cNvPr>
          <p:cNvSpPr>
            <a:spLocks noGrp="1"/>
          </p:cNvSpPr>
          <p:nvPr>
            <p:ph type="sldNum" sz="quarter" idx="12"/>
          </p:nvPr>
        </p:nvSpPr>
        <p:spPr>
          <a:xfrm>
            <a:off x="10134600" y="6492875"/>
            <a:ext cx="2057400" cy="365125"/>
          </a:xfrm>
        </p:spPr>
        <p:txBody>
          <a:bodyPr/>
          <a:lstStyle/>
          <a:p>
            <a:fld id="{9034D277-D458-43FC-9BC0-46A4ACF4CCEB}" type="slidenum">
              <a:rPr kumimoji="1" lang="ja-JP" altLang="en-US" smtClean="0"/>
              <a:t>2</a:t>
            </a:fld>
            <a:endParaRPr kumimoji="1" lang="ja-JP" altLang="en-US"/>
          </a:p>
        </p:txBody>
      </p:sp>
      <p:sp>
        <p:nvSpPr>
          <p:cNvPr id="5" name="正方形/長方形 4">
            <a:extLst>
              <a:ext uri="{FF2B5EF4-FFF2-40B4-BE49-F238E27FC236}">
                <a16:creationId xmlns:a16="http://schemas.microsoft.com/office/drawing/2014/main" id="{9952BB97-ADCE-2E33-5EC0-08B866B1DB2E}"/>
              </a:ext>
            </a:extLst>
          </p:cNvPr>
          <p:cNvSpPr/>
          <p:nvPr/>
        </p:nvSpPr>
        <p:spPr>
          <a:xfrm>
            <a:off x="0" y="2"/>
            <a:ext cx="12192000" cy="9555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80000"/>
              </a:lnSpc>
            </a:pPr>
            <a:r>
              <a:rPr kumimoji="1" lang="en-US" altLang="ja-JP" sz="3600" b="1">
                <a:solidFill>
                  <a:schemeClr val="bg1">
                    <a:lumMod val="95000"/>
                  </a:schemeClr>
                </a:solidFill>
              </a:rPr>
              <a:t>Outline</a:t>
            </a:r>
            <a:endParaRPr kumimoji="1" lang="en-US" altLang="ja-JP" b="1" i="1">
              <a:solidFill>
                <a:schemeClr val="bg1">
                  <a:lumMod val="95000"/>
                </a:schemeClr>
              </a:solidFill>
            </a:endParaRPr>
          </a:p>
        </p:txBody>
      </p:sp>
      <p:sp>
        <p:nvSpPr>
          <p:cNvPr id="2" name="テキスト ボックス 3">
            <a:extLst>
              <a:ext uri="{FF2B5EF4-FFF2-40B4-BE49-F238E27FC236}">
                <a16:creationId xmlns:a16="http://schemas.microsoft.com/office/drawing/2014/main" id="{4206FC90-1381-006E-5F36-0E83137FAA0C}"/>
              </a:ext>
            </a:extLst>
          </p:cNvPr>
          <p:cNvSpPr txBox="1"/>
          <p:nvPr/>
        </p:nvSpPr>
        <p:spPr>
          <a:xfrm>
            <a:off x="1055771" y="2305615"/>
            <a:ext cx="10080458" cy="2246769"/>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400050" indent="-400050">
              <a:spcAft>
                <a:spcPts val="1200"/>
              </a:spcAft>
              <a:buFont typeface="+mj-lt"/>
              <a:buAutoNum type="romanUcPeriod"/>
            </a:pPr>
            <a:r>
              <a:rPr lang="en-US" altLang="ja-JP" sz="4000"/>
              <a:t>  </a:t>
            </a:r>
            <a:r>
              <a:rPr lang="en-US" altLang="ja-JP" sz="4000">
                <a:solidFill>
                  <a:srgbClr val="FF0000"/>
                </a:solidFill>
              </a:rPr>
              <a:t>Introduction</a:t>
            </a:r>
          </a:p>
          <a:p>
            <a:pPr marL="400050" indent="-400050">
              <a:spcAft>
                <a:spcPts val="1200"/>
              </a:spcAft>
              <a:buFont typeface="+mj-lt"/>
              <a:buAutoNum type="romanUcPeriod"/>
            </a:pPr>
            <a:r>
              <a:rPr lang="ja-JP" altLang="en-US" sz="4000"/>
              <a:t>  </a:t>
            </a:r>
            <a:r>
              <a:rPr lang="en-US" altLang="ja-JP" sz="4000"/>
              <a:t>Atmospheric and oceanographic conditions</a:t>
            </a:r>
          </a:p>
          <a:p>
            <a:pPr marL="400050" indent="-400050">
              <a:spcAft>
                <a:spcPts val="1200"/>
              </a:spcAft>
              <a:buFont typeface="+mj-lt"/>
              <a:buAutoNum type="romanUcPeriod"/>
            </a:pPr>
            <a:r>
              <a:rPr lang="en-US" altLang="ja-JP" sz="4000"/>
              <a:t>Summary</a:t>
            </a:r>
            <a:endParaRPr lang="ja-JP" altLang="en-US" sz="4000"/>
          </a:p>
        </p:txBody>
      </p:sp>
    </p:spTree>
    <p:extLst>
      <p:ext uri="{BB962C8B-B14F-4D97-AF65-F5344CB8AC3E}">
        <p14:creationId xmlns:p14="http://schemas.microsoft.com/office/powerpoint/2010/main" val="24497446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FAFEB3-C9D1-4683-C30E-550C6D27C261}"/>
            </a:ext>
          </a:extLst>
        </p:cNvPr>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C76092D8-19B1-1244-2000-597BFA574133}"/>
              </a:ext>
            </a:extLst>
          </p:cNvPr>
          <p:cNvSpPr>
            <a:spLocks noGrp="1"/>
          </p:cNvSpPr>
          <p:nvPr>
            <p:ph type="sldNum" sz="quarter" idx="12"/>
          </p:nvPr>
        </p:nvSpPr>
        <p:spPr>
          <a:xfrm>
            <a:off x="10134600" y="6492875"/>
            <a:ext cx="2057400" cy="365125"/>
          </a:xfrm>
        </p:spPr>
        <p:txBody>
          <a:bodyPr/>
          <a:lstStyle/>
          <a:p>
            <a:fld id="{9034D277-D458-43FC-9BC0-46A4ACF4CCEB}" type="slidenum">
              <a:rPr kumimoji="1" lang="ja-JP" altLang="en-US" smtClean="0"/>
              <a:t>3</a:t>
            </a:fld>
            <a:endParaRPr kumimoji="1" lang="ja-JP" altLang="en-US"/>
          </a:p>
        </p:txBody>
      </p:sp>
      <p:sp>
        <p:nvSpPr>
          <p:cNvPr id="5" name="正方形/長方形 4">
            <a:extLst>
              <a:ext uri="{FF2B5EF4-FFF2-40B4-BE49-F238E27FC236}">
                <a16:creationId xmlns:a16="http://schemas.microsoft.com/office/drawing/2014/main" id="{D246DBE1-F730-A221-4B63-8B0E3F94CF2B}"/>
              </a:ext>
            </a:extLst>
          </p:cNvPr>
          <p:cNvSpPr/>
          <p:nvPr/>
        </p:nvSpPr>
        <p:spPr>
          <a:xfrm>
            <a:off x="0" y="2"/>
            <a:ext cx="12192000" cy="9555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80000"/>
              </a:lnSpc>
            </a:pPr>
            <a:r>
              <a:rPr kumimoji="1" lang="en-US" altLang="ja-JP" sz="3600" b="1">
                <a:solidFill>
                  <a:schemeClr val="bg1">
                    <a:lumMod val="95000"/>
                  </a:schemeClr>
                </a:solidFill>
              </a:rPr>
              <a:t>Three consecutive years of record-breaking hot summers</a:t>
            </a:r>
          </a:p>
          <a:p>
            <a:pPr algn="ctr">
              <a:lnSpc>
                <a:spcPct val="80000"/>
              </a:lnSpc>
            </a:pPr>
            <a:r>
              <a:rPr kumimoji="1" lang="en-US" altLang="ja-JP" sz="3600" b="1">
                <a:solidFill>
                  <a:schemeClr val="bg1">
                    <a:lumMod val="95000"/>
                  </a:schemeClr>
                </a:solidFill>
              </a:rPr>
              <a:t> from 2023 to 2025</a:t>
            </a:r>
            <a:endParaRPr kumimoji="1" lang="en-US" altLang="ja-JP" b="1" i="1">
              <a:solidFill>
                <a:schemeClr val="bg1">
                  <a:lumMod val="95000"/>
                </a:schemeClr>
              </a:solidFill>
            </a:endParaRPr>
          </a:p>
        </p:txBody>
      </p:sp>
      <p:pic>
        <p:nvPicPr>
          <p:cNvPr id="3" name="図 2">
            <a:extLst>
              <a:ext uri="{FF2B5EF4-FFF2-40B4-BE49-F238E27FC236}">
                <a16:creationId xmlns:a16="http://schemas.microsoft.com/office/drawing/2014/main" id="{F871E85A-2530-DD12-7D50-B51DF58297F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6492" y="2916090"/>
            <a:ext cx="4580463" cy="3058567"/>
          </a:xfrm>
          <a:prstGeom prst="rect">
            <a:avLst/>
          </a:prstGeom>
          <a:noFill/>
          <a:ln>
            <a:noFill/>
          </a:ln>
        </p:spPr>
      </p:pic>
      <p:pic>
        <p:nvPicPr>
          <p:cNvPr id="9" name="図 6">
            <a:extLst>
              <a:ext uri="{FF2B5EF4-FFF2-40B4-BE49-F238E27FC236}">
                <a16:creationId xmlns:a16="http://schemas.microsoft.com/office/drawing/2014/main" id="{63B379A0-2033-1EDE-419F-7A3FD9E59CE6}"/>
              </a:ext>
            </a:extLst>
          </p:cNvPr>
          <p:cNvPicPr>
            <a:picLocks noChangeAspect="1"/>
          </p:cNvPicPr>
          <p:nvPr/>
        </p:nvPicPr>
        <p:blipFill>
          <a:blip>
            <a:extLst>
              <a:ext uri="{96DAC541-7B7A-43D3-8B79-37D633B846F1}">
                <asvg:svgBlip xmlns:asvg="http://schemas.microsoft.com/office/drawing/2016/SVG/main" r:embed="rId3"/>
              </a:ext>
            </a:extLst>
          </a:blip>
          <a:srcRect l="5060" r="4044"/>
          <a:stretch>
            <a:fillRect/>
          </a:stretch>
        </p:blipFill>
        <p:spPr>
          <a:xfrm>
            <a:off x="6096000" y="2938773"/>
            <a:ext cx="5161168" cy="3058567"/>
          </a:xfrm>
          <a:prstGeom prst="rect">
            <a:avLst/>
          </a:prstGeom>
        </p:spPr>
      </p:pic>
      <p:sp>
        <p:nvSpPr>
          <p:cNvPr id="12" name="正方形/長方形 11">
            <a:extLst>
              <a:ext uri="{FF2B5EF4-FFF2-40B4-BE49-F238E27FC236}">
                <a16:creationId xmlns:a16="http://schemas.microsoft.com/office/drawing/2014/main" id="{7F364657-FD39-3957-A61D-BEC80F9A4EF9}"/>
              </a:ext>
            </a:extLst>
          </p:cNvPr>
          <p:cNvSpPr/>
          <p:nvPr/>
        </p:nvSpPr>
        <p:spPr>
          <a:xfrm rot="16200000">
            <a:off x="4717197" y="4281903"/>
            <a:ext cx="2260580" cy="3723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100">
                <a:solidFill>
                  <a:schemeClr val="tx1"/>
                </a:solidFill>
                <a:cs typeface="Arial" panose="020B0604020202020204" pitchFamily="34" charset="0"/>
              </a:rPr>
              <a:t> Cumulative numbers of T</a:t>
            </a:r>
            <a:r>
              <a:rPr kumimoji="1" lang="en-US" altLang="ja-JP" sz="1100" baseline="-25000">
                <a:solidFill>
                  <a:schemeClr val="tx1"/>
                </a:solidFill>
                <a:cs typeface="Arial" panose="020B0604020202020204" pitchFamily="34" charset="0"/>
              </a:rPr>
              <a:t>max</a:t>
            </a:r>
            <a:r>
              <a:rPr kumimoji="1" lang="ja-JP" altLang="en-US" sz="1100">
                <a:solidFill>
                  <a:schemeClr val="tx1"/>
                </a:solidFill>
                <a:cs typeface="Arial" panose="020B0604020202020204" pitchFamily="34" charset="0"/>
              </a:rPr>
              <a:t>≧</a:t>
            </a:r>
            <a:r>
              <a:rPr kumimoji="1" lang="en-US" altLang="ja-JP" sz="1100">
                <a:solidFill>
                  <a:schemeClr val="tx1"/>
                </a:solidFill>
                <a:cs typeface="Arial" panose="020B0604020202020204" pitchFamily="34" charset="0"/>
              </a:rPr>
              <a:t>35</a:t>
            </a:r>
            <a:r>
              <a:rPr lang="en-US" altLang="ja-JP" sz="1100" spc="-1000">
                <a:solidFill>
                  <a:schemeClr val="tx1"/>
                </a:solidFill>
              </a:rPr>
              <a:t> °</a:t>
            </a:r>
            <a:r>
              <a:rPr lang="en-US" altLang="ja-JP" sz="1100">
                <a:solidFill>
                  <a:schemeClr val="tx1"/>
                </a:solidFill>
              </a:rPr>
              <a:t>C </a:t>
            </a:r>
            <a:endParaRPr kumimoji="1" lang="ja-JP" altLang="en-US" sz="1100">
              <a:solidFill>
                <a:schemeClr val="tx1"/>
              </a:solidFill>
              <a:cs typeface="Arial" panose="020B0604020202020204" pitchFamily="34" charset="0"/>
            </a:endParaRPr>
          </a:p>
        </p:txBody>
      </p:sp>
      <p:sp>
        <p:nvSpPr>
          <p:cNvPr id="13" name="正方形/長方形 12">
            <a:extLst>
              <a:ext uri="{FF2B5EF4-FFF2-40B4-BE49-F238E27FC236}">
                <a16:creationId xmlns:a16="http://schemas.microsoft.com/office/drawing/2014/main" id="{EC2F1B7B-D340-86F8-36D2-9653FA4C85FE}"/>
              </a:ext>
            </a:extLst>
          </p:cNvPr>
          <p:cNvSpPr/>
          <p:nvPr/>
        </p:nvSpPr>
        <p:spPr>
          <a:xfrm rot="5400000">
            <a:off x="10211099" y="4453019"/>
            <a:ext cx="2438804" cy="2705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100">
                <a:solidFill>
                  <a:srgbClr val="FF0000"/>
                </a:solidFill>
                <a:cs typeface="Arial" panose="020B0604020202020204" pitchFamily="34" charset="0"/>
              </a:rPr>
              <a:t> Cumulative numbers of T</a:t>
            </a:r>
            <a:r>
              <a:rPr kumimoji="1" lang="en-US" altLang="ja-JP" sz="1100" baseline="-25000">
                <a:solidFill>
                  <a:srgbClr val="FF0000"/>
                </a:solidFill>
                <a:cs typeface="Arial" panose="020B0604020202020204" pitchFamily="34" charset="0"/>
              </a:rPr>
              <a:t>max</a:t>
            </a:r>
            <a:r>
              <a:rPr kumimoji="1" lang="ja-JP" altLang="en-US" sz="1100">
                <a:solidFill>
                  <a:srgbClr val="FF0000"/>
                </a:solidFill>
                <a:cs typeface="Arial" panose="020B0604020202020204" pitchFamily="34" charset="0"/>
              </a:rPr>
              <a:t>≧</a:t>
            </a:r>
            <a:r>
              <a:rPr kumimoji="1" lang="en-US" altLang="ja-JP" sz="1100">
                <a:solidFill>
                  <a:srgbClr val="FF0000"/>
                </a:solidFill>
                <a:cs typeface="Arial" panose="020B0604020202020204" pitchFamily="34" charset="0"/>
              </a:rPr>
              <a:t>40</a:t>
            </a:r>
            <a:r>
              <a:rPr lang="en-US" altLang="ja-JP" sz="1100" spc="-1000">
                <a:solidFill>
                  <a:srgbClr val="FF0000"/>
                </a:solidFill>
              </a:rPr>
              <a:t>  °</a:t>
            </a:r>
            <a:r>
              <a:rPr lang="en-US" altLang="ja-JP" sz="1100">
                <a:solidFill>
                  <a:srgbClr val="FF0000"/>
                </a:solidFill>
              </a:rPr>
              <a:t>C</a:t>
            </a:r>
            <a:endParaRPr kumimoji="1" lang="ja-JP" altLang="en-US" sz="1100">
              <a:solidFill>
                <a:srgbClr val="FF0000"/>
              </a:solidFill>
              <a:cs typeface="Arial" panose="020B0604020202020204" pitchFamily="34" charset="0"/>
            </a:endParaRPr>
          </a:p>
        </p:txBody>
      </p:sp>
      <p:sp>
        <p:nvSpPr>
          <p:cNvPr id="14" name="正方形/長方形 13">
            <a:extLst>
              <a:ext uri="{FF2B5EF4-FFF2-40B4-BE49-F238E27FC236}">
                <a16:creationId xmlns:a16="http://schemas.microsoft.com/office/drawing/2014/main" id="{F71A69AA-0BC8-1D15-31F2-BC292939ACF0}"/>
              </a:ext>
            </a:extLst>
          </p:cNvPr>
          <p:cNvSpPr/>
          <p:nvPr/>
        </p:nvSpPr>
        <p:spPr>
          <a:xfrm>
            <a:off x="7025482" y="3005481"/>
            <a:ext cx="1169314" cy="482413"/>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a:solidFill>
                  <a:srgbClr val="FFC000"/>
                </a:solidFill>
                <a:cs typeface="Arial" panose="020B0604020202020204" pitchFamily="34" charset="0"/>
              </a:rPr>
              <a:t>■</a:t>
            </a:r>
            <a:r>
              <a:rPr kumimoji="1" lang="en-US" altLang="ja-JP" sz="1200">
                <a:solidFill>
                  <a:schemeClr val="tx1"/>
                </a:solidFill>
                <a:cs typeface="Arial" panose="020B0604020202020204" pitchFamily="34" charset="0"/>
              </a:rPr>
              <a:t>: T</a:t>
            </a:r>
            <a:r>
              <a:rPr kumimoji="1" lang="en-US" altLang="ja-JP" sz="1200" baseline="-25000">
                <a:solidFill>
                  <a:schemeClr val="tx1"/>
                </a:solidFill>
                <a:cs typeface="Arial" panose="020B0604020202020204" pitchFamily="34" charset="0"/>
              </a:rPr>
              <a:t>max</a:t>
            </a:r>
            <a:r>
              <a:rPr kumimoji="1" lang="ja-JP" altLang="en-US" sz="1200">
                <a:solidFill>
                  <a:schemeClr val="tx1"/>
                </a:solidFill>
                <a:cs typeface="Arial" panose="020B0604020202020204" pitchFamily="34" charset="0"/>
              </a:rPr>
              <a:t>≧</a:t>
            </a:r>
            <a:r>
              <a:rPr kumimoji="1" lang="en-US" altLang="ja-JP" sz="1200">
                <a:solidFill>
                  <a:schemeClr val="tx1"/>
                </a:solidFill>
                <a:cs typeface="Arial" panose="020B0604020202020204" pitchFamily="34" charset="0"/>
              </a:rPr>
              <a:t>35</a:t>
            </a:r>
            <a:r>
              <a:rPr lang="en-US" altLang="ja-JP" sz="1200" spc="-1000">
                <a:solidFill>
                  <a:schemeClr val="tx1"/>
                </a:solidFill>
              </a:rPr>
              <a:t> °</a:t>
            </a:r>
            <a:r>
              <a:rPr lang="en-US" altLang="ja-JP" sz="1200">
                <a:solidFill>
                  <a:schemeClr val="tx1"/>
                </a:solidFill>
              </a:rPr>
              <a:t>C</a:t>
            </a:r>
            <a:endParaRPr kumimoji="1" lang="en-US" altLang="ja-JP" sz="1200">
              <a:solidFill>
                <a:schemeClr val="tx1"/>
              </a:solidFill>
              <a:cs typeface="Arial" panose="020B0604020202020204" pitchFamily="34" charset="0"/>
            </a:endParaRPr>
          </a:p>
          <a:p>
            <a:r>
              <a:rPr kumimoji="1" lang="ja-JP" altLang="en-US" sz="1200">
                <a:solidFill>
                  <a:srgbClr val="FF0000"/>
                </a:solidFill>
                <a:cs typeface="Arial" panose="020B0604020202020204" pitchFamily="34" charset="0"/>
              </a:rPr>
              <a:t>■</a:t>
            </a:r>
            <a:r>
              <a:rPr kumimoji="1" lang="en-US" altLang="ja-JP" sz="1200">
                <a:solidFill>
                  <a:schemeClr val="tx1"/>
                </a:solidFill>
                <a:cs typeface="Arial" panose="020B0604020202020204" pitchFamily="34" charset="0"/>
              </a:rPr>
              <a:t>: T</a:t>
            </a:r>
            <a:r>
              <a:rPr kumimoji="1" lang="en-US" altLang="ja-JP" sz="1200" baseline="-25000">
                <a:solidFill>
                  <a:schemeClr val="tx1"/>
                </a:solidFill>
                <a:cs typeface="Arial" panose="020B0604020202020204" pitchFamily="34" charset="0"/>
              </a:rPr>
              <a:t>max</a:t>
            </a:r>
            <a:r>
              <a:rPr kumimoji="1" lang="ja-JP" altLang="en-US" sz="1200">
                <a:solidFill>
                  <a:schemeClr val="tx1"/>
                </a:solidFill>
                <a:cs typeface="Arial" panose="020B0604020202020204" pitchFamily="34" charset="0"/>
              </a:rPr>
              <a:t>≧</a:t>
            </a:r>
            <a:r>
              <a:rPr kumimoji="1" lang="en-US" altLang="ja-JP" sz="1200">
                <a:solidFill>
                  <a:schemeClr val="tx1"/>
                </a:solidFill>
                <a:cs typeface="Arial" panose="020B0604020202020204" pitchFamily="34" charset="0"/>
              </a:rPr>
              <a:t>40</a:t>
            </a:r>
            <a:r>
              <a:rPr lang="en-US" altLang="ja-JP" sz="1200" spc="-1000">
                <a:solidFill>
                  <a:schemeClr val="tx1"/>
                </a:solidFill>
              </a:rPr>
              <a:t> °</a:t>
            </a:r>
            <a:r>
              <a:rPr lang="en-US" altLang="ja-JP" sz="1200">
                <a:solidFill>
                  <a:schemeClr val="tx1"/>
                </a:solidFill>
              </a:rPr>
              <a:t>C</a:t>
            </a:r>
            <a:endParaRPr kumimoji="1" lang="en-US" altLang="ja-JP" sz="1200">
              <a:solidFill>
                <a:schemeClr val="tx1"/>
              </a:solidFill>
              <a:cs typeface="Arial" panose="020B0604020202020204" pitchFamily="34" charset="0"/>
            </a:endParaRPr>
          </a:p>
        </p:txBody>
      </p:sp>
      <p:sp>
        <p:nvSpPr>
          <p:cNvPr id="6" name="テキスト ボックス 5">
            <a:extLst>
              <a:ext uri="{FF2B5EF4-FFF2-40B4-BE49-F238E27FC236}">
                <a16:creationId xmlns:a16="http://schemas.microsoft.com/office/drawing/2014/main" id="{C054B34F-2023-D358-04FC-CB4EE799BBA8}"/>
              </a:ext>
            </a:extLst>
          </p:cNvPr>
          <p:cNvSpPr txBox="1"/>
          <p:nvPr/>
        </p:nvSpPr>
        <p:spPr>
          <a:xfrm>
            <a:off x="286432" y="1306637"/>
            <a:ext cx="11839665" cy="1231106"/>
          </a:xfrm>
          <a:prstGeom prst="rect">
            <a:avLst/>
          </a:prstGeom>
          <a:noFill/>
        </p:spPr>
        <p:txBody>
          <a:bodyPr wrap="square" rtlCol="0">
            <a:spAutoFit/>
          </a:bodyPr>
          <a:lstStyle/>
          <a:p>
            <a:r>
              <a:rPr kumimoji="1" lang="en-US" altLang="ja-JP" sz="2000" b="1" u="sng"/>
              <a:t>In the summers (June-July-August) from 2023 to 2025</a:t>
            </a:r>
          </a:p>
          <a:p>
            <a:pPr marL="285750" indent="-285750">
              <a:buFont typeface="Wingdings" panose="05000000000000000000" pitchFamily="2" charset="2"/>
              <a:buChar char="ü"/>
            </a:pPr>
            <a:r>
              <a:rPr kumimoji="1" lang="en-US" altLang="ja-JP"/>
              <a:t>Record-high summer temperatures have been set since 1898.</a:t>
            </a:r>
          </a:p>
          <a:p>
            <a:pPr marL="285750" indent="-285750">
              <a:buFont typeface="Wingdings" panose="05000000000000000000" pitchFamily="2" charset="2"/>
              <a:buChar char="ü"/>
            </a:pPr>
            <a:r>
              <a:rPr kumimoji="1" lang="en-US" altLang="ja-JP"/>
              <a:t>In 2025, a new national record high in daily maximum temperature was set.</a:t>
            </a:r>
          </a:p>
          <a:p>
            <a:pPr marL="285750" indent="-285750">
              <a:buFont typeface="Wingdings" panose="05000000000000000000" pitchFamily="2" charset="2"/>
              <a:buChar char="ü"/>
            </a:pPr>
            <a:r>
              <a:rPr kumimoji="1" lang="en-US" altLang="ja-JP"/>
              <a:t>An unprecedented number of weather stations recorded daily maximum temperatures exceeding 35</a:t>
            </a:r>
            <a:r>
              <a:rPr kumimoji="1" lang="en-US" altLang="ja-JP" spc="-1400"/>
              <a:t>°</a:t>
            </a:r>
            <a:r>
              <a:rPr kumimoji="1" lang="en-US" altLang="ja-JP"/>
              <a:t>C and 40</a:t>
            </a:r>
            <a:r>
              <a:rPr kumimoji="1" lang="en-US" altLang="ja-JP" spc="-1400"/>
              <a:t>°</a:t>
            </a:r>
            <a:r>
              <a:rPr kumimoji="1" lang="en-US" altLang="ja-JP"/>
              <a:t>C.</a:t>
            </a:r>
          </a:p>
        </p:txBody>
      </p:sp>
      <p:sp>
        <p:nvSpPr>
          <p:cNvPr id="11" name="角丸四角形 32">
            <a:extLst>
              <a:ext uri="{FF2B5EF4-FFF2-40B4-BE49-F238E27FC236}">
                <a16:creationId xmlns:a16="http://schemas.microsoft.com/office/drawing/2014/main" id="{17F58B7F-592D-8D6C-EF58-767323C59F2C}"/>
              </a:ext>
            </a:extLst>
          </p:cNvPr>
          <p:cNvSpPr/>
          <p:nvPr/>
        </p:nvSpPr>
        <p:spPr>
          <a:xfrm>
            <a:off x="10741556" y="3043064"/>
            <a:ext cx="256272" cy="2944651"/>
          </a:xfrm>
          <a:prstGeom prst="roundRect">
            <a:avLst/>
          </a:prstGeom>
          <a:noFill/>
          <a:ln w="28575">
            <a:solidFill>
              <a:srgbClr val="A906CA"/>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40DB82A2-C6E0-C158-61C0-22F596C322EA}"/>
              </a:ext>
            </a:extLst>
          </p:cNvPr>
          <p:cNvSpPr txBox="1"/>
          <p:nvPr/>
        </p:nvSpPr>
        <p:spPr>
          <a:xfrm>
            <a:off x="5661334" y="6064048"/>
            <a:ext cx="5737918" cy="276999"/>
          </a:xfrm>
          <a:prstGeom prst="rect">
            <a:avLst/>
          </a:prstGeom>
          <a:noFill/>
        </p:spPr>
        <p:txBody>
          <a:bodyPr wrap="square">
            <a:spAutoFit/>
          </a:bodyPr>
          <a:lstStyle/>
          <a:p>
            <a:pPr algn="ctr"/>
            <a:r>
              <a:rPr lang="en-US" altLang="ja-JP" sz="1200" b="1"/>
              <a:t>The cumulative numbers of weather stations with </a:t>
            </a:r>
            <a:r>
              <a:rPr lang="en-US" altLang="ja-JP" sz="1200" b="1" err="1"/>
              <a:t>T</a:t>
            </a:r>
            <a:r>
              <a:rPr lang="en-US" altLang="ja-JP" sz="1200" b="1" baseline="-25000" err="1"/>
              <a:t>max</a:t>
            </a:r>
            <a:r>
              <a:rPr lang="en-US" altLang="ja-JP" sz="1200" b="1"/>
              <a:t> </a:t>
            </a:r>
            <a:r>
              <a:rPr lang="ja-JP" altLang="en-US" sz="1200" b="1"/>
              <a:t>≧ </a:t>
            </a:r>
            <a:r>
              <a:rPr lang="en-US" altLang="ja-JP" sz="1200" b="1"/>
              <a:t>35</a:t>
            </a:r>
            <a:r>
              <a:rPr lang="en-US" altLang="ja-JP" sz="1200" b="1" spc="-1000"/>
              <a:t>°</a:t>
            </a:r>
            <a:r>
              <a:rPr lang="en-US" altLang="ja-JP" sz="1200" b="1"/>
              <a:t>C / 40</a:t>
            </a:r>
            <a:r>
              <a:rPr lang="en-US" altLang="ja-JP" sz="1200" b="1" spc="-1000"/>
              <a:t> °</a:t>
            </a:r>
            <a:r>
              <a:rPr lang="en-US" altLang="ja-JP" sz="1200" b="1"/>
              <a:t>C </a:t>
            </a:r>
            <a:endParaRPr lang="ja-JP" altLang="en-US" sz="1200" b="1"/>
          </a:p>
        </p:txBody>
      </p:sp>
      <p:sp>
        <p:nvSpPr>
          <p:cNvPr id="17" name="テキスト ボックス 16">
            <a:extLst>
              <a:ext uri="{FF2B5EF4-FFF2-40B4-BE49-F238E27FC236}">
                <a16:creationId xmlns:a16="http://schemas.microsoft.com/office/drawing/2014/main" id="{A4B537A9-51D1-9AC1-1772-B9A1BC0930E3}"/>
              </a:ext>
            </a:extLst>
          </p:cNvPr>
          <p:cNvSpPr txBox="1"/>
          <p:nvPr/>
        </p:nvSpPr>
        <p:spPr>
          <a:xfrm>
            <a:off x="610696" y="5997340"/>
            <a:ext cx="4386259" cy="461665"/>
          </a:xfrm>
          <a:prstGeom prst="rect">
            <a:avLst/>
          </a:prstGeom>
          <a:noFill/>
        </p:spPr>
        <p:txBody>
          <a:bodyPr wrap="square">
            <a:spAutoFit/>
          </a:bodyPr>
          <a:lstStyle/>
          <a:p>
            <a:r>
              <a:rPr lang="en-US" altLang="ja-JP" sz="1200" b="1"/>
              <a:t>Interannual time-series representation of surface air temperature anomalies in summer averaged over Japan from 1898 to 2025</a:t>
            </a:r>
            <a:endParaRPr lang="ja-JP" altLang="en-US" sz="1200" b="1"/>
          </a:p>
        </p:txBody>
      </p:sp>
    </p:spTree>
    <p:extLst>
      <p:ext uri="{BB962C8B-B14F-4D97-AF65-F5344CB8AC3E}">
        <p14:creationId xmlns:p14="http://schemas.microsoft.com/office/powerpoint/2010/main" val="34607876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DD30D3-2836-6059-0149-D17CF9DC8795}"/>
            </a:ext>
          </a:extLst>
        </p:cNvPr>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8172B71-D5B7-A470-1889-DDBF06E46FDB}"/>
              </a:ext>
            </a:extLst>
          </p:cNvPr>
          <p:cNvSpPr>
            <a:spLocks noGrp="1"/>
          </p:cNvSpPr>
          <p:nvPr>
            <p:ph type="sldNum" sz="quarter" idx="12"/>
          </p:nvPr>
        </p:nvSpPr>
        <p:spPr>
          <a:xfrm>
            <a:off x="10134600" y="6492875"/>
            <a:ext cx="2057400" cy="365125"/>
          </a:xfrm>
        </p:spPr>
        <p:txBody>
          <a:bodyPr/>
          <a:lstStyle/>
          <a:p>
            <a:fld id="{9034D277-D458-43FC-9BC0-46A4ACF4CCEB}" type="slidenum">
              <a:rPr kumimoji="1" lang="ja-JP" altLang="en-US" smtClean="0"/>
              <a:t>4</a:t>
            </a:fld>
            <a:endParaRPr kumimoji="1" lang="ja-JP" altLang="en-US"/>
          </a:p>
        </p:txBody>
      </p:sp>
      <p:sp>
        <p:nvSpPr>
          <p:cNvPr id="5" name="正方形/長方形 4">
            <a:extLst>
              <a:ext uri="{FF2B5EF4-FFF2-40B4-BE49-F238E27FC236}">
                <a16:creationId xmlns:a16="http://schemas.microsoft.com/office/drawing/2014/main" id="{4F8F4FA0-3B64-CBAE-1235-9BF0509E3601}"/>
              </a:ext>
            </a:extLst>
          </p:cNvPr>
          <p:cNvSpPr/>
          <p:nvPr/>
        </p:nvSpPr>
        <p:spPr>
          <a:xfrm>
            <a:off x="0" y="2"/>
            <a:ext cx="12192000" cy="624586"/>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1200"/>
              </a:spcBef>
            </a:pPr>
            <a:r>
              <a:rPr kumimoji="1" lang="en-US" altLang="ja-JP" sz="3600" b="1">
                <a:solidFill>
                  <a:schemeClr val="bg1">
                    <a:lumMod val="95000"/>
                  </a:schemeClr>
                </a:solidFill>
              </a:rPr>
              <a:t>Why did it occur despite different tropical ocean conditions?</a:t>
            </a:r>
            <a:endParaRPr kumimoji="1" lang="en-US" altLang="ja-JP" b="1" i="1">
              <a:solidFill>
                <a:schemeClr val="bg1">
                  <a:lumMod val="95000"/>
                </a:schemeClr>
              </a:solidFill>
            </a:endParaRPr>
          </a:p>
        </p:txBody>
      </p:sp>
      <p:sp>
        <p:nvSpPr>
          <p:cNvPr id="6" name="テキスト ボックス 5">
            <a:extLst>
              <a:ext uri="{FF2B5EF4-FFF2-40B4-BE49-F238E27FC236}">
                <a16:creationId xmlns:a16="http://schemas.microsoft.com/office/drawing/2014/main" id="{617DB80C-A0E4-BF0B-82AD-C07E85D36861}"/>
              </a:ext>
            </a:extLst>
          </p:cNvPr>
          <p:cNvSpPr txBox="1"/>
          <p:nvPr/>
        </p:nvSpPr>
        <p:spPr>
          <a:xfrm>
            <a:off x="278624" y="5706318"/>
            <a:ext cx="11670922" cy="954107"/>
          </a:xfrm>
          <a:prstGeom prst="rect">
            <a:avLst/>
          </a:prstGeom>
          <a:solidFill>
            <a:srgbClr val="FFFFCC"/>
          </a:solidFill>
          <a:ln w="19050">
            <a:solidFill>
              <a:srgbClr val="FFC000"/>
            </a:solidFill>
          </a:ln>
        </p:spPr>
        <p:txBody>
          <a:bodyPr wrap="square" rtlCol="0">
            <a:spAutoFit/>
          </a:bodyPr>
          <a:lstStyle/>
          <a:p>
            <a:r>
              <a:rPr kumimoji="1" lang="en-US" altLang="ja-JP" sz="2000" b="1" u="sng">
                <a:solidFill>
                  <a:srgbClr val="FF0000"/>
                </a:solidFill>
              </a:rPr>
              <a:t>What factors contributed to the record high temperatures over the summers from 2023 to 2025?</a:t>
            </a:r>
            <a:endParaRPr kumimoji="1" lang="en-US" altLang="ja-JP" sz="2000"/>
          </a:p>
          <a:p>
            <a:pPr marL="285750" indent="-285750">
              <a:buFont typeface="Wingdings" panose="05000000000000000000" pitchFamily="2" charset="2"/>
              <a:buChar char="Ø"/>
            </a:pPr>
            <a:r>
              <a:rPr kumimoji="1" lang="en-US" altLang="ja-JP"/>
              <a:t>Compared the mean state over the summers from 2023 to 2025 with the pre-2022 mean state and evaluated the factors contributing to the extreme heat.</a:t>
            </a:r>
          </a:p>
        </p:txBody>
      </p:sp>
      <p:pic>
        <p:nvPicPr>
          <p:cNvPr id="10" name="Picture 6">
            <a:extLst>
              <a:ext uri="{FF2B5EF4-FFF2-40B4-BE49-F238E27FC236}">
                <a16:creationId xmlns:a16="http://schemas.microsoft.com/office/drawing/2014/main" id="{ED87B027-0B45-E21A-6F01-B156BDA8A2D7}"/>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a:fillRect/>
          </a:stretch>
        </p:blipFill>
        <p:spPr bwMode="auto">
          <a:xfrm>
            <a:off x="73177" y="2033360"/>
            <a:ext cx="3984699" cy="148910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a:extLst>
              <a:ext uri="{FF2B5EF4-FFF2-40B4-BE49-F238E27FC236}">
                <a16:creationId xmlns:a16="http://schemas.microsoft.com/office/drawing/2014/main" id="{CCC68665-5A6E-4CCB-D6D4-67328C4865B8}"/>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8075493" y="2033360"/>
            <a:ext cx="3984700" cy="148910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a:extLst>
              <a:ext uri="{FF2B5EF4-FFF2-40B4-BE49-F238E27FC236}">
                <a16:creationId xmlns:a16="http://schemas.microsoft.com/office/drawing/2014/main" id="{92244A68-F03A-D2C0-8326-0C88D596519F}"/>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4070253" y="2033360"/>
            <a:ext cx="3984700" cy="1489103"/>
          </a:xfrm>
          <a:prstGeom prst="rect">
            <a:avLst/>
          </a:prstGeom>
          <a:noFill/>
          <a:extLst>
            <a:ext uri="{909E8E84-426E-40DD-AFC4-6F175D3DCCD1}">
              <a14:hiddenFill xmlns:a14="http://schemas.microsoft.com/office/drawing/2010/main">
                <a:solidFill>
                  <a:srgbClr val="FFFFFF"/>
                </a:solidFill>
              </a14:hiddenFill>
            </a:ext>
          </a:extLst>
        </p:spPr>
      </p:pic>
      <p:sp>
        <p:nvSpPr>
          <p:cNvPr id="19" name="テキスト ボックス 18">
            <a:extLst>
              <a:ext uri="{FF2B5EF4-FFF2-40B4-BE49-F238E27FC236}">
                <a16:creationId xmlns:a16="http://schemas.microsoft.com/office/drawing/2014/main" id="{34423295-CA39-D081-0AA7-4BE0E15ECB4B}"/>
              </a:ext>
            </a:extLst>
          </p:cNvPr>
          <p:cNvSpPr txBox="1"/>
          <p:nvPr/>
        </p:nvSpPr>
        <p:spPr>
          <a:xfrm>
            <a:off x="950439" y="1711796"/>
            <a:ext cx="2444311" cy="313350"/>
          </a:xfrm>
          <a:prstGeom prst="rect">
            <a:avLst/>
          </a:prstGeom>
          <a:solidFill>
            <a:srgbClr val="A20000"/>
          </a:solidFill>
        </p:spPr>
        <p:txBody>
          <a:bodyPr wrap="square" tIns="18000" bIns="18000" rtlCol="0">
            <a:spAutoFit/>
          </a:bodyPr>
          <a:lstStyle/>
          <a:p>
            <a:pPr algn="ctr"/>
            <a:r>
              <a:rPr kumimoji="1" lang="en-US" altLang="ja-JP">
                <a:solidFill>
                  <a:schemeClr val="bg1"/>
                </a:solidFill>
              </a:rPr>
              <a:t>El Niño summer in 2023</a:t>
            </a:r>
            <a:endParaRPr kumimoji="1" lang="ja-JP" altLang="en-US">
              <a:solidFill>
                <a:schemeClr val="bg1"/>
              </a:solidFill>
            </a:endParaRPr>
          </a:p>
        </p:txBody>
      </p:sp>
      <p:sp>
        <p:nvSpPr>
          <p:cNvPr id="20" name="テキスト ボックス 19">
            <a:extLst>
              <a:ext uri="{FF2B5EF4-FFF2-40B4-BE49-F238E27FC236}">
                <a16:creationId xmlns:a16="http://schemas.microsoft.com/office/drawing/2014/main" id="{C87C86A2-E4AC-1DB9-8E23-77B2900440F8}"/>
              </a:ext>
            </a:extLst>
          </p:cNvPr>
          <p:cNvSpPr txBox="1"/>
          <p:nvPr/>
        </p:nvSpPr>
        <p:spPr>
          <a:xfrm>
            <a:off x="4719249" y="1711796"/>
            <a:ext cx="2958415" cy="313350"/>
          </a:xfrm>
          <a:prstGeom prst="rect">
            <a:avLst/>
          </a:prstGeom>
          <a:solidFill>
            <a:srgbClr val="A20000"/>
          </a:solidFill>
        </p:spPr>
        <p:txBody>
          <a:bodyPr wrap="square" tIns="18000" bIns="18000" rtlCol="0">
            <a:spAutoFit/>
          </a:bodyPr>
          <a:lstStyle/>
          <a:p>
            <a:pPr algn="ctr"/>
            <a:r>
              <a:rPr kumimoji="1" lang="en-US" altLang="ja-JP">
                <a:solidFill>
                  <a:schemeClr val="bg1"/>
                </a:solidFill>
              </a:rPr>
              <a:t>Post El </a:t>
            </a:r>
            <a:r>
              <a:rPr kumimoji="1" lang="en-US" altLang="ja-JP" err="1">
                <a:solidFill>
                  <a:schemeClr val="bg1"/>
                </a:solidFill>
              </a:rPr>
              <a:t>ni</a:t>
            </a:r>
            <a:r>
              <a:rPr lang="en-US" altLang="ja-JP" err="1">
                <a:solidFill>
                  <a:schemeClr val="bg1"/>
                </a:solidFill>
              </a:rPr>
              <a:t>ñ</a:t>
            </a:r>
            <a:r>
              <a:rPr kumimoji="1" lang="en-US" altLang="ja-JP" err="1">
                <a:solidFill>
                  <a:schemeClr val="bg1"/>
                </a:solidFill>
              </a:rPr>
              <a:t>o</a:t>
            </a:r>
            <a:r>
              <a:rPr kumimoji="1" lang="en-US" altLang="ja-JP">
                <a:solidFill>
                  <a:schemeClr val="bg1"/>
                </a:solidFill>
              </a:rPr>
              <a:t> summer in 2024</a:t>
            </a:r>
            <a:endParaRPr kumimoji="1" lang="ja-JP" altLang="en-US">
              <a:solidFill>
                <a:schemeClr val="bg1"/>
              </a:solidFill>
            </a:endParaRPr>
          </a:p>
        </p:txBody>
      </p:sp>
      <p:sp>
        <p:nvSpPr>
          <p:cNvPr id="21" name="テキスト ボックス 20">
            <a:extLst>
              <a:ext uri="{FF2B5EF4-FFF2-40B4-BE49-F238E27FC236}">
                <a16:creationId xmlns:a16="http://schemas.microsoft.com/office/drawing/2014/main" id="{01397841-974F-A3A0-02E6-6FB10D2C5A42}"/>
              </a:ext>
            </a:extLst>
          </p:cNvPr>
          <p:cNvSpPr txBox="1"/>
          <p:nvPr/>
        </p:nvSpPr>
        <p:spPr>
          <a:xfrm>
            <a:off x="8716326" y="1711796"/>
            <a:ext cx="2958415" cy="313350"/>
          </a:xfrm>
          <a:prstGeom prst="rect">
            <a:avLst/>
          </a:prstGeom>
          <a:solidFill>
            <a:srgbClr val="A20000"/>
          </a:solidFill>
        </p:spPr>
        <p:txBody>
          <a:bodyPr wrap="square" tIns="18000" bIns="18000" rtlCol="0">
            <a:spAutoFit/>
          </a:bodyPr>
          <a:lstStyle/>
          <a:p>
            <a:pPr algn="ctr"/>
            <a:r>
              <a:rPr kumimoji="1" lang="en-US" altLang="ja-JP">
                <a:solidFill>
                  <a:schemeClr val="bg1"/>
                </a:solidFill>
              </a:rPr>
              <a:t>La </a:t>
            </a:r>
            <a:r>
              <a:rPr kumimoji="1" lang="en-US" altLang="ja-JP" err="1">
                <a:solidFill>
                  <a:schemeClr val="bg1"/>
                </a:solidFill>
              </a:rPr>
              <a:t>ni</a:t>
            </a:r>
            <a:r>
              <a:rPr lang="en-US" altLang="ja-JP" err="1">
                <a:solidFill>
                  <a:schemeClr val="bg1"/>
                </a:solidFill>
              </a:rPr>
              <a:t>ña</a:t>
            </a:r>
            <a:r>
              <a:rPr lang="en-US" altLang="ja-JP">
                <a:solidFill>
                  <a:schemeClr val="bg1"/>
                </a:solidFill>
              </a:rPr>
              <a:t> like</a:t>
            </a:r>
            <a:r>
              <a:rPr kumimoji="1" lang="en-US" altLang="ja-JP">
                <a:solidFill>
                  <a:schemeClr val="bg1"/>
                </a:solidFill>
              </a:rPr>
              <a:t> summer in 2025</a:t>
            </a:r>
            <a:endParaRPr kumimoji="1" lang="ja-JP" altLang="en-US">
              <a:solidFill>
                <a:schemeClr val="bg1"/>
              </a:solidFill>
            </a:endParaRPr>
          </a:p>
        </p:txBody>
      </p:sp>
      <p:sp>
        <p:nvSpPr>
          <p:cNvPr id="22" name="テキスト ボックス 21">
            <a:extLst>
              <a:ext uri="{FF2B5EF4-FFF2-40B4-BE49-F238E27FC236}">
                <a16:creationId xmlns:a16="http://schemas.microsoft.com/office/drawing/2014/main" id="{1F51CA62-3861-7872-368A-71F42DCC7C34}"/>
              </a:ext>
            </a:extLst>
          </p:cNvPr>
          <p:cNvSpPr txBox="1"/>
          <p:nvPr/>
        </p:nvSpPr>
        <p:spPr>
          <a:xfrm>
            <a:off x="1449342" y="3518084"/>
            <a:ext cx="7158681" cy="369332"/>
          </a:xfrm>
          <a:prstGeom prst="rect">
            <a:avLst/>
          </a:prstGeom>
          <a:noFill/>
        </p:spPr>
        <p:txBody>
          <a:bodyPr wrap="square">
            <a:spAutoFit/>
          </a:bodyPr>
          <a:lstStyle/>
          <a:p>
            <a:pPr algn="ctr"/>
            <a:r>
              <a:rPr lang="en-US" altLang="ja-JP" b="1"/>
              <a:t>Summer mean convective activity anomalies as measured by OLR </a:t>
            </a:r>
            <a:endParaRPr lang="ja-JP" altLang="en-US" b="1"/>
          </a:p>
        </p:txBody>
      </p:sp>
      <p:pic>
        <p:nvPicPr>
          <p:cNvPr id="24" name="図 23">
            <a:extLst>
              <a:ext uri="{FF2B5EF4-FFF2-40B4-BE49-F238E27FC236}">
                <a16:creationId xmlns:a16="http://schemas.microsoft.com/office/drawing/2014/main" id="{D2470144-20D4-DD48-0550-DAA01ADFAE3D}"/>
              </a:ext>
            </a:extLst>
          </p:cNvPr>
          <p:cNvPicPr>
            <a:picLocks noChangeAspect="1"/>
          </p:cNvPicPr>
          <p:nvPr/>
        </p:nvPicPr>
        <p:blipFill>
          <a:blip r:embed="rId5"/>
          <a:srcRect r="3752" b="28852"/>
          <a:stretch>
            <a:fillRect/>
          </a:stretch>
        </p:blipFill>
        <p:spPr>
          <a:xfrm>
            <a:off x="71652" y="3836972"/>
            <a:ext cx="3984700" cy="1481195"/>
          </a:xfrm>
          <a:prstGeom prst="rect">
            <a:avLst/>
          </a:prstGeom>
        </p:spPr>
      </p:pic>
      <p:pic>
        <p:nvPicPr>
          <p:cNvPr id="25" name="Picture 6">
            <a:extLst>
              <a:ext uri="{FF2B5EF4-FFF2-40B4-BE49-F238E27FC236}">
                <a16:creationId xmlns:a16="http://schemas.microsoft.com/office/drawing/2014/main" id="{06AF55A0-1F6A-B66F-6474-46AAA1898511}"/>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23203"/>
          <a:stretch>
            <a:fillRect/>
          </a:stretch>
        </p:blipFill>
        <p:spPr bwMode="auto">
          <a:xfrm>
            <a:off x="8269013" y="3596556"/>
            <a:ext cx="2959159" cy="280086"/>
          </a:xfrm>
          <a:prstGeom prst="rect">
            <a:avLst/>
          </a:prstGeom>
          <a:noFill/>
          <a:extLst>
            <a:ext uri="{909E8E84-426E-40DD-AFC4-6F175D3DCCD1}">
              <a14:hiddenFill xmlns:a14="http://schemas.microsoft.com/office/drawing/2010/main">
                <a:solidFill>
                  <a:srgbClr val="FFFFFF"/>
                </a:solidFill>
              </a14:hiddenFill>
            </a:ext>
          </a:extLst>
        </p:spPr>
      </p:pic>
      <p:pic>
        <p:nvPicPr>
          <p:cNvPr id="27" name="図 26">
            <a:extLst>
              <a:ext uri="{FF2B5EF4-FFF2-40B4-BE49-F238E27FC236}">
                <a16:creationId xmlns:a16="http://schemas.microsoft.com/office/drawing/2014/main" id="{10B7E467-55B1-CE01-D66B-B7E52C6D4C81}"/>
              </a:ext>
            </a:extLst>
          </p:cNvPr>
          <p:cNvPicPr>
            <a:picLocks noChangeAspect="1"/>
          </p:cNvPicPr>
          <p:nvPr/>
        </p:nvPicPr>
        <p:blipFill>
          <a:blip r:embed="rId7"/>
          <a:srcRect b="28852"/>
          <a:stretch>
            <a:fillRect/>
          </a:stretch>
        </p:blipFill>
        <p:spPr>
          <a:xfrm>
            <a:off x="8065727" y="3841874"/>
            <a:ext cx="4101559" cy="1467422"/>
          </a:xfrm>
          <a:prstGeom prst="rect">
            <a:avLst/>
          </a:prstGeom>
        </p:spPr>
      </p:pic>
      <p:pic>
        <p:nvPicPr>
          <p:cNvPr id="29" name="図 28">
            <a:extLst>
              <a:ext uri="{FF2B5EF4-FFF2-40B4-BE49-F238E27FC236}">
                <a16:creationId xmlns:a16="http://schemas.microsoft.com/office/drawing/2014/main" id="{555F2284-AE4D-EB02-2648-F192E7A14D58}"/>
              </a:ext>
            </a:extLst>
          </p:cNvPr>
          <p:cNvPicPr>
            <a:picLocks noChangeAspect="1"/>
          </p:cNvPicPr>
          <p:nvPr/>
        </p:nvPicPr>
        <p:blipFill>
          <a:blip r:embed="rId8"/>
          <a:srcRect r="3977" b="29045"/>
          <a:stretch>
            <a:fillRect/>
          </a:stretch>
        </p:blipFill>
        <p:spPr>
          <a:xfrm>
            <a:off x="4057877" y="3836342"/>
            <a:ext cx="3986226" cy="1481194"/>
          </a:xfrm>
          <a:prstGeom prst="rect">
            <a:avLst/>
          </a:prstGeom>
        </p:spPr>
      </p:pic>
      <p:pic>
        <p:nvPicPr>
          <p:cNvPr id="30" name="図 29">
            <a:extLst>
              <a:ext uri="{FF2B5EF4-FFF2-40B4-BE49-F238E27FC236}">
                <a16:creationId xmlns:a16="http://schemas.microsoft.com/office/drawing/2014/main" id="{82170013-6EAD-C3B1-89D2-C16B85217D16}"/>
              </a:ext>
            </a:extLst>
          </p:cNvPr>
          <p:cNvPicPr>
            <a:picLocks noChangeAspect="1"/>
          </p:cNvPicPr>
          <p:nvPr/>
        </p:nvPicPr>
        <p:blipFill>
          <a:blip r:embed="rId5"/>
          <a:srcRect l="6430" t="88180" r="64710" b="7190"/>
          <a:stretch>
            <a:fillRect/>
          </a:stretch>
        </p:blipFill>
        <p:spPr>
          <a:xfrm>
            <a:off x="7434131" y="5417023"/>
            <a:ext cx="2347784" cy="189470"/>
          </a:xfrm>
          <a:prstGeom prst="rect">
            <a:avLst/>
          </a:prstGeom>
        </p:spPr>
      </p:pic>
      <p:sp>
        <p:nvSpPr>
          <p:cNvPr id="31" name="テキスト ボックス 30">
            <a:extLst>
              <a:ext uri="{FF2B5EF4-FFF2-40B4-BE49-F238E27FC236}">
                <a16:creationId xmlns:a16="http://schemas.microsoft.com/office/drawing/2014/main" id="{DF6F3AE8-502C-CF55-CCA6-28FCDC39F2EF}"/>
              </a:ext>
            </a:extLst>
          </p:cNvPr>
          <p:cNvSpPr txBox="1"/>
          <p:nvPr/>
        </p:nvSpPr>
        <p:spPr>
          <a:xfrm>
            <a:off x="1517539" y="5309296"/>
            <a:ext cx="7158681" cy="369332"/>
          </a:xfrm>
          <a:prstGeom prst="rect">
            <a:avLst/>
          </a:prstGeom>
          <a:noFill/>
        </p:spPr>
        <p:txBody>
          <a:bodyPr wrap="square">
            <a:spAutoFit/>
          </a:bodyPr>
          <a:lstStyle/>
          <a:p>
            <a:pPr algn="ctr"/>
            <a:r>
              <a:rPr lang="en-US" altLang="ja-JP" b="1" u="sng"/>
              <a:t>Typical ENSO impacts </a:t>
            </a:r>
            <a:r>
              <a:rPr lang="en-US" altLang="ja-JP" b="1"/>
              <a:t>on global summer climate </a:t>
            </a:r>
            <a:endParaRPr lang="ja-JP" altLang="en-US" b="1"/>
          </a:p>
        </p:txBody>
      </p:sp>
      <p:sp>
        <p:nvSpPr>
          <p:cNvPr id="33" name="正方形/長方形 32">
            <a:extLst>
              <a:ext uri="{FF2B5EF4-FFF2-40B4-BE49-F238E27FC236}">
                <a16:creationId xmlns:a16="http://schemas.microsoft.com/office/drawing/2014/main" id="{A529C18D-D2FB-0ABC-5A23-8336115702EB}"/>
              </a:ext>
            </a:extLst>
          </p:cNvPr>
          <p:cNvSpPr/>
          <p:nvPr/>
        </p:nvSpPr>
        <p:spPr>
          <a:xfrm>
            <a:off x="167845" y="2121559"/>
            <a:ext cx="1446662" cy="367194"/>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80000"/>
              </a:lnSpc>
            </a:pPr>
            <a:r>
              <a:rPr kumimoji="1" lang="en-US" altLang="ja-JP" sz="1400">
                <a:solidFill>
                  <a:schemeClr val="tx1"/>
                </a:solidFill>
              </a:rPr>
              <a:t>Eastward shift of monsoon activity</a:t>
            </a:r>
            <a:endParaRPr kumimoji="1" lang="ja-JP" altLang="en-US" sz="1400">
              <a:solidFill>
                <a:schemeClr val="tx1"/>
              </a:solidFill>
            </a:endParaRPr>
          </a:p>
        </p:txBody>
      </p:sp>
      <p:sp>
        <p:nvSpPr>
          <p:cNvPr id="34" name="正方形/長方形 33">
            <a:extLst>
              <a:ext uri="{FF2B5EF4-FFF2-40B4-BE49-F238E27FC236}">
                <a16:creationId xmlns:a16="http://schemas.microsoft.com/office/drawing/2014/main" id="{02BBDE61-C7B2-3A5E-51A4-7862F76FA731}"/>
              </a:ext>
            </a:extLst>
          </p:cNvPr>
          <p:cNvSpPr/>
          <p:nvPr/>
        </p:nvSpPr>
        <p:spPr>
          <a:xfrm>
            <a:off x="4152544" y="2119421"/>
            <a:ext cx="1463510" cy="36933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80000"/>
              </a:lnSpc>
            </a:pPr>
            <a:r>
              <a:rPr kumimoji="1" lang="en-US" altLang="ja-JP" sz="1400">
                <a:solidFill>
                  <a:schemeClr val="tx1"/>
                </a:solidFill>
              </a:rPr>
              <a:t>Westward shift of monsoon activity</a:t>
            </a:r>
            <a:endParaRPr kumimoji="1" lang="ja-JP" altLang="en-US" sz="1400">
              <a:solidFill>
                <a:schemeClr val="tx1"/>
              </a:solidFill>
            </a:endParaRPr>
          </a:p>
        </p:txBody>
      </p:sp>
      <p:sp>
        <p:nvSpPr>
          <p:cNvPr id="35" name="正方形/長方形 34">
            <a:extLst>
              <a:ext uri="{FF2B5EF4-FFF2-40B4-BE49-F238E27FC236}">
                <a16:creationId xmlns:a16="http://schemas.microsoft.com/office/drawing/2014/main" id="{F1D59D31-E767-500A-77B0-85F6ADFE4EA1}"/>
              </a:ext>
            </a:extLst>
          </p:cNvPr>
          <p:cNvSpPr/>
          <p:nvPr/>
        </p:nvSpPr>
        <p:spPr>
          <a:xfrm>
            <a:off x="8054953" y="1959266"/>
            <a:ext cx="1528953" cy="529487"/>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80000"/>
              </a:lnSpc>
            </a:pPr>
            <a:r>
              <a:rPr kumimoji="1" lang="en-US" altLang="ja-JP" sz="1400">
                <a:solidFill>
                  <a:schemeClr val="tx1"/>
                </a:solidFill>
              </a:rPr>
              <a:t>Active and Northward shift of monsoon activity</a:t>
            </a:r>
            <a:endParaRPr kumimoji="1" lang="ja-JP" altLang="en-US" sz="1400">
              <a:solidFill>
                <a:schemeClr val="tx1"/>
              </a:solidFill>
            </a:endParaRPr>
          </a:p>
        </p:txBody>
      </p:sp>
      <p:sp>
        <p:nvSpPr>
          <p:cNvPr id="37" name="楕円 36">
            <a:extLst>
              <a:ext uri="{FF2B5EF4-FFF2-40B4-BE49-F238E27FC236}">
                <a16:creationId xmlns:a16="http://schemas.microsoft.com/office/drawing/2014/main" id="{6F72BB85-3A23-05C2-42B1-4798C6BFDFA7}"/>
              </a:ext>
            </a:extLst>
          </p:cNvPr>
          <p:cNvSpPr/>
          <p:nvPr/>
        </p:nvSpPr>
        <p:spPr>
          <a:xfrm>
            <a:off x="1917510" y="2777911"/>
            <a:ext cx="682389" cy="424498"/>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楕円 37">
            <a:extLst>
              <a:ext uri="{FF2B5EF4-FFF2-40B4-BE49-F238E27FC236}">
                <a16:creationId xmlns:a16="http://schemas.microsoft.com/office/drawing/2014/main" id="{6E242357-570F-FE26-04C7-A6154DE70A3E}"/>
              </a:ext>
            </a:extLst>
          </p:cNvPr>
          <p:cNvSpPr/>
          <p:nvPr/>
        </p:nvSpPr>
        <p:spPr>
          <a:xfrm>
            <a:off x="1071349" y="2699425"/>
            <a:ext cx="825621" cy="502983"/>
          </a:xfrm>
          <a:prstGeom prst="ellipse">
            <a:avLst/>
          </a:prstGeom>
          <a:noFill/>
          <a:ln w="28575">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楕円 38">
            <a:extLst>
              <a:ext uri="{FF2B5EF4-FFF2-40B4-BE49-F238E27FC236}">
                <a16:creationId xmlns:a16="http://schemas.microsoft.com/office/drawing/2014/main" id="{1A6F4BBC-DC5A-4910-71F3-286B42919C6A}"/>
              </a:ext>
            </a:extLst>
          </p:cNvPr>
          <p:cNvSpPr/>
          <p:nvPr/>
        </p:nvSpPr>
        <p:spPr>
          <a:xfrm>
            <a:off x="4719249" y="2645836"/>
            <a:ext cx="814917" cy="55657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楕円 39">
            <a:extLst>
              <a:ext uri="{FF2B5EF4-FFF2-40B4-BE49-F238E27FC236}">
                <a16:creationId xmlns:a16="http://schemas.microsoft.com/office/drawing/2014/main" id="{C137EB34-7CDF-5953-0404-5255D8716425}"/>
              </a:ext>
            </a:extLst>
          </p:cNvPr>
          <p:cNvSpPr/>
          <p:nvPr/>
        </p:nvSpPr>
        <p:spPr>
          <a:xfrm rot="645501">
            <a:off x="5629732" y="2723726"/>
            <a:ext cx="928453" cy="335575"/>
          </a:xfrm>
          <a:prstGeom prst="ellipse">
            <a:avLst/>
          </a:prstGeom>
          <a:noFill/>
          <a:ln w="28575">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楕円 40">
            <a:extLst>
              <a:ext uri="{FF2B5EF4-FFF2-40B4-BE49-F238E27FC236}">
                <a16:creationId xmlns:a16="http://schemas.microsoft.com/office/drawing/2014/main" id="{7B8751E7-CE7B-2AF9-BB45-182C6A3F65D8}"/>
              </a:ext>
            </a:extLst>
          </p:cNvPr>
          <p:cNvSpPr/>
          <p:nvPr/>
        </p:nvSpPr>
        <p:spPr>
          <a:xfrm rot="357002">
            <a:off x="9164620" y="2663664"/>
            <a:ext cx="1098043" cy="285241"/>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十字形 41">
            <a:extLst>
              <a:ext uri="{FF2B5EF4-FFF2-40B4-BE49-F238E27FC236}">
                <a16:creationId xmlns:a16="http://schemas.microsoft.com/office/drawing/2014/main" id="{B262768B-0691-735A-F356-9E4BE627537A}"/>
              </a:ext>
            </a:extLst>
          </p:cNvPr>
          <p:cNvSpPr/>
          <p:nvPr/>
        </p:nvSpPr>
        <p:spPr>
          <a:xfrm rot="2763345">
            <a:off x="1837703" y="4252021"/>
            <a:ext cx="318476" cy="311929"/>
          </a:xfrm>
          <a:prstGeom prst="plus">
            <a:avLst>
              <a:gd name="adj" fmla="val 43481"/>
            </a:avLst>
          </a:prstGeom>
          <a:solidFill>
            <a:srgbClr val="F838D3">
              <a:alpha val="30196"/>
            </a:srgbClr>
          </a:solidFill>
          <a:ln>
            <a:solidFill>
              <a:srgbClr val="F838D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十字形 42">
            <a:extLst>
              <a:ext uri="{FF2B5EF4-FFF2-40B4-BE49-F238E27FC236}">
                <a16:creationId xmlns:a16="http://schemas.microsoft.com/office/drawing/2014/main" id="{8615A865-3AD4-E628-5B80-3ECF7DF31CE5}"/>
              </a:ext>
            </a:extLst>
          </p:cNvPr>
          <p:cNvSpPr/>
          <p:nvPr/>
        </p:nvSpPr>
        <p:spPr>
          <a:xfrm rot="2763345">
            <a:off x="5891751" y="4275766"/>
            <a:ext cx="318476" cy="311929"/>
          </a:xfrm>
          <a:prstGeom prst="plus">
            <a:avLst>
              <a:gd name="adj" fmla="val 43481"/>
            </a:avLst>
          </a:prstGeom>
          <a:solidFill>
            <a:srgbClr val="F838D3">
              <a:alpha val="30196"/>
            </a:srgbClr>
          </a:solidFill>
          <a:ln>
            <a:solidFill>
              <a:srgbClr val="F838D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円: 塗りつぶしなし 43">
            <a:extLst>
              <a:ext uri="{FF2B5EF4-FFF2-40B4-BE49-F238E27FC236}">
                <a16:creationId xmlns:a16="http://schemas.microsoft.com/office/drawing/2014/main" id="{072546BE-C5ED-47C7-5318-FE294FDCF7F3}"/>
              </a:ext>
            </a:extLst>
          </p:cNvPr>
          <p:cNvSpPr/>
          <p:nvPr/>
        </p:nvSpPr>
        <p:spPr>
          <a:xfrm>
            <a:off x="9829007" y="4309454"/>
            <a:ext cx="266131" cy="266131"/>
          </a:xfrm>
          <a:prstGeom prst="donut">
            <a:avLst>
              <a:gd name="adj" fmla="val 11405"/>
            </a:avLst>
          </a:prstGeom>
          <a:solidFill>
            <a:srgbClr val="0000FF">
              <a:alpha val="30196"/>
            </a:srgbClr>
          </a:solidFill>
          <a:ln>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6" name="テキスト ボックス 45">
            <a:extLst>
              <a:ext uri="{FF2B5EF4-FFF2-40B4-BE49-F238E27FC236}">
                <a16:creationId xmlns:a16="http://schemas.microsoft.com/office/drawing/2014/main" id="{D555E631-2788-C4A8-EEA5-E28B7D7E3CAC}"/>
              </a:ext>
            </a:extLst>
          </p:cNvPr>
          <p:cNvSpPr txBox="1"/>
          <p:nvPr/>
        </p:nvSpPr>
        <p:spPr>
          <a:xfrm>
            <a:off x="278623" y="684692"/>
            <a:ext cx="11839665" cy="923330"/>
          </a:xfrm>
          <a:prstGeom prst="rect">
            <a:avLst/>
          </a:prstGeom>
          <a:noFill/>
        </p:spPr>
        <p:txBody>
          <a:bodyPr wrap="square" rtlCol="0">
            <a:spAutoFit/>
          </a:bodyPr>
          <a:lstStyle/>
          <a:p>
            <a:pPr marL="285750" indent="-285750">
              <a:buFont typeface="Wingdings" panose="05000000000000000000" pitchFamily="2" charset="2"/>
              <a:buChar char="Ø"/>
            </a:pPr>
            <a:r>
              <a:rPr kumimoji="1" lang="en-US" altLang="ja-JP"/>
              <a:t>Tropical convective activity and associated global circulation anomalies typically observed under each Niño condition were reproduced in 2023, 2024 and 2025.</a:t>
            </a:r>
          </a:p>
          <a:p>
            <a:pPr marL="285750" indent="-285750">
              <a:buFont typeface="Wingdings" panose="05000000000000000000" pitchFamily="2" charset="2"/>
              <a:buChar char="Ø"/>
            </a:pPr>
            <a:r>
              <a:rPr kumimoji="1" lang="en-US" altLang="ja-JP"/>
              <a:t>Nevertheless, the summer climate in East Asia was not consistent with typical ENSO impacts, especially in 2023 and 2024.</a:t>
            </a:r>
          </a:p>
        </p:txBody>
      </p:sp>
    </p:spTree>
    <p:extLst>
      <p:ext uri="{BB962C8B-B14F-4D97-AF65-F5344CB8AC3E}">
        <p14:creationId xmlns:p14="http://schemas.microsoft.com/office/powerpoint/2010/main" val="9231717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7A20CA1A-0961-5D77-FEED-213C1EC5F10C}"/>
              </a:ext>
            </a:extLst>
          </p:cNvPr>
          <p:cNvSpPr>
            <a:spLocks noGrp="1"/>
          </p:cNvSpPr>
          <p:nvPr>
            <p:ph type="sldNum" sz="quarter" idx="12"/>
          </p:nvPr>
        </p:nvSpPr>
        <p:spPr>
          <a:xfrm>
            <a:off x="9448800" y="6492874"/>
            <a:ext cx="2743200" cy="365125"/>
          </a:xfrm>
        </p:spPr>
        <p:txBody>
          <a:bodyPr/>
          <a:lstStyle/>
          <a:p>
            <a:fld id="{9034D277-D458-43FC-9BC0-46A4ACF4CCEB}" type="slidenum">
              <a:rPr kumimoji="1" lang="ja-JP" altLang="en-US" smtClean="0"/>
              <a:t>5</a:t>
            </a:fld>
            <a:endParaRPr kumimoji="1" lang="ja-JP" altLang="en-US"/>
          </a:p>
        </p:txBody>
      </p:sp>
      <p:sp>
        <p:nvSpPr>
          <p:cNvPr id="5" name="正方形/長方形 4">
            <a:extLst>
              <a:ext uri="{FF2B5EF4-FFF2-40B4-BE49-F238E27FC236}">
                <a16:creationId xmlns:a16="http://schemas.microsoft.com/office/drawing/2014/main" id="{1DD337EB-DA28-5FBB-3393-EF0E68905133}"/>
              </a:ext>
            </a:extLst>
          </p:cNvPr>
          <p:cNvSpPr/>
          <p:nvPr/>
        </p:nvSpPr>
        <p:spPr>
          <a:xfrm>
            <a:off x="0" y="2"/>
            <a:ext cx="12192000" cy="63462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1200"/>
              </a:spcBef>
            </a:pPr>
            <a:r>
              <a:rPr kumimoji="1" lang="en-US" altLang="ja-JP" sz="3600" b="1">
                <a:solidFill>
                  <a:schemeClr val="bg1">
                    <a:lumMod val="95000"/>
                  </a:schemeClr>
                </a:solidFill>
              </a:rPr>
              <a:t>Data and Analysis Methods</a:t>
            </a:r>
            <a:endParaRPr kumimoji="1" lang="en-US" altLang="ja-JP" b="1" i="1">
              <a:solidFill>
                <a:schemeClr val="bg1">
                  <a:lumMod val="95000"/>
                </a:schemeClr>
              </a:solidFill>
            </a:endParaRPr>
          </a:p>
        </p:txBody>
      </p:sp>
      <p:sp>
        <p:nvSpPr>
          <p:cNvPr id="6" name="テキスト ボックス 5">
            <a:extLst>
              <a:ext uri="{FF2B5EF4-FFF2-40B4-BE49-F238E27FC236}">
                <a16:creationId xmlns:a16="http://schemas.microsoft.com/office/drawing/2014/main" id="{B7002E49-E906-32B7-4A19-35CFC12E1114}"/>
              </a:ext>
            </a:extLst>
          </p:cNvPr>
          <p:cNvSpPr txBox="1"/>
          <p:nvPr/>
        </p:nvSpPr>
        <p:spPr>
          <a:xfrm>
            <a:off x="98735" y="1381158"/>
            <a:ext cx="11994530" cy="1677382"/>
          </a:xfrm>
          <a:prstGeom prst="rect">
            <a:avLst/>
          </a:prstGeom>
          <a:noFill/>
        </p:spPr>
        <p:txBody>
          <a:bodyPr wrap="square" rtlCol="0">
            <a:spAutoFit/>
          </a:bodyPr>
          <a:lstStyle/>
          <a:p>
            <a:pPr marL="457200" indent="-457200">
              <a:spcBef>
                <a:spcPts val="600"/>
              </a:spcBef>
              <a:buFont typeface="Wingdings" panose="05000000000000000000" pitchFamily="2" charset="2"/>
              <a:buChar char="u"/>
            </a:pPr>
            <a:r>
              <a:rPr kumimoji="1" lang="en-US" altLang="ja-JP" sz="2800" b="1"/>
              <a:t>Data</a:t>
            </a:r>
          </a:p>
          <a:p>
            <a:pPr marL="742950" lvl="1" indent="-285750">
              <a:spcBef>
                <a:spcPts val="600"/>
              </a:spcBef>
              <a:buFont typeface="Wingdings" panose="05000000000000000000" pitchFamily="2" charset="2"/>
              <a:buChar char="ü"/>
            </a:pPr>
            <a:r>
              <a:rPr kumimoji="1" lang="en-US" altLang="ja-JP" sz="2000" u="sng"/>
              <a:t>Atmospheric Circulation </a:t>
            </a:r>
            <a:r>
              <a:rPr kumimoji="1" lang="en-US" altLang="ja-JP" sz="2000" u="sng" err="1"/>
              <a:t>Fileld</a:t>
            </a:r>
            <a:r>
              <a:rPr kumimoji="1" lang="en-US" altLang="ja-JP" sz="2000"/>
              <a:t>: JRA-3Q</a:t>
            </a:r>
            <a:r>
              <a:rPr kumimoji="1" lang="ja-JP" altLang="en-US" sz="2000"/>
              <a:t>（</a:t>
            </a:r>
            <a:r>
              <a:rPr kumimoji="1" lang="en-US" altLang="ja-JP" sz="2000"/>
              <a:t>Kosaka et al. 2024</a:t>
            </a:r>
            <a:r>
              <a:rPr kumimoji="1" lang="ja-JP" altLang="en-US" sz="2000"/>
              <a:t>）</a:t>
            </a:r>
            <a:endParaRPr kumimoji="1" lang="en-US" altLang="ja-JP" sz="2000"/>
          </a:p>
          <a:p>
            <a:pPr marL="742950" lvl="1" indent="-285750">
              <a:spcBef>
                <a:spcPts val="600"/>
              </a:spcBef>
              <a:buFont typeface="Wingdings" panose="05000000000000000000" pitchFamily="2" charset="2"/>
              <a:buChar char="ü"/>
            </a:pPr>
            <a:r>
              <a:rPr kumimoji="1" lang="en-US" altLang="ja-JP" sz="2000" u="sng"/>
              <a:t>Sea</a:t>
            </a:r>
            <a:r>
              <a:rPr kumimoji="1" lang="ja-JP" altLang="en-US" sz="2000" u="sng"/>
              <a:t> </a:t>
            </a:r>
            <a:r>
              <a:rPr kumimoji="1" lang="en-US" altLang="ja-JP" sz="2000" u="sng"/>
              <a:t>Surface</a:t>
            </a:r>
            <a:r>
              <a:rPr kumimoji="1" lang="ja-JP" altLang="en-US" sz="2000" u="sng"/>
              <a:t> </a:t>
            </a:r>
            <a:r>
              <a:rPr kumimoji="1" lang="en-US" altLang="ja-JP" sz="2000" u="sng"/>
              <a:t>Temperature (SST):</a:t>
            </a:r>
            <a:r>
              <a:rPr kumimoji="1" lang="en-US" altLang="ja-JP" sz="2000"/>
              <a:t> COBE-SST2</a:t>
            </a:r>
            <a:r>
              <a:rPr kumimoji="1" lang="ja-JP" altLang="en-US" sz="2000"/>
              <a:t>（</a:t>
            </a:r>
            <a:r>
              <a:rPr kumimoji="1" lang="en-US" altLang="ja-JP" sz="2000"/>
              <a:t>Hirahara et al. 2014</a:t>
            </a:r>
            <a:r>
              <a:rPr kumimoji="1" lang="ja-JP" altLang="en-US" sz="2000"/>
              <a:t>）</a:t>
            </a:r>
            <a:endParaRPr kumimoji="1" lang="en-US" altLang="ja-JP" sz="2000"/>
          </a:p>
          <a:p>
            <a:pPr marL="742950" lvl="1" indent="-285750">
              <a:spcBef>
                <a:spcPts val="600"/>
              </a:spcBef>
              <a:buFont typeface="Wingdings" panose="05000000000000000000" pitchFamily="2" charset="2"/>
              <a:buChar char="ü"/>
            </a:pPr>
            <a:r>
              <a:rPr kumimoji="1" lang="en-US" altLang="ja-JP" sz="2000" u="sng"/>
              <a:t>Low-level</a:t>
            </a:r>
            <a:r>
              <a:rPr kumimoji="1" lang="ja-JP" altLang="en-US" sz="2000" u="sng"/>
              <a:t> </a:t>
            </a:r>
            <a:r>
              <a:rPr kumimoji="1" lang="en-US" altLang="ja-JP" sz="2000" u="sng"/>
              <a:t>Cloud</a:t>
            </a:r>
            <a:r>
              <a:rPr kumimoji="1" lang="ja-JP" altLang="en-US" sz="2000" u="sng"/>
              <a:t> </a:t>
            </a:r>
            <a:r>
              <a:rPr kumimoji="1" lang="en-US" altLang="ja-JP" sz="2000" u="sng"/>
              <a:t>Cover</a:t>
            </a:r>
            <a:r>
              <a:rPr kumimoji="1" lang="en-US" altLang="ja-JP" sz="2000"/>
              <a:t>: MODIS</a:t>
            </a:r>
            <a:r>
              <a:rPr kumimoji="1" lang="ja-JP" altLang="en-US" sz="2000"/>
              <a:t> </a:t>
            </a:r>
            <a:r>
              <a:rPr kumimoji="1" lang="en-US" altLang="ja-JP" sz="2000"/>
              <a:t>satellite observational data</a:t>
            </a:r>
            <a:r>
              <a:rPr kumimoji="1" lang="ja-JP" altLang="en-US" sz="2000"/>
              <a:t>（</a:t>
            </a:r>
            <a:r>
              <a:rPr kumimoji="1" lang="en-US" altLang="ja-JP" sz="2000"/>
              <a:t>Hubanks et al. 2020</a:t>
            </a:r>
            <a:r>
              <a:rPr kumimoji="1" lang="ja-JP" altLang="en-US" sz="2000"/>
              <a:t>）</a:t>
            </a:r>
            <a:endParaRPr kumimoji="1" lang="en-US" altLang="ja-JP" sz="2000"/>
          </a:p>
        </p:txBody>
      </p:sp>
      <p:sp>
        <p:nvSpPr>
          <p:cNvPr id="7" name="テキスト ボックス 6">
            <a:extLst>
              <a:ext uri="{FF2B5EF4-FFF2-40B4-BE49-F238E27FC236}">
                <a16:creationId xmlns:a16="http://schemas.microsoft.com/office/drawing/2014/main" id="{6255DC8C-8C23-01FA-2D44-73B16B4494BB}"/>
              </a:ext>
            </a:extLst>
          </p:cNvPr>
          <p:cNvSpPr txBox="1"/>
          <p:nvPr/>
        </p:nvSpPr>
        <p:spPr>
          <a:xfrm>
            <a:off x="98735" y="3484033"/>
            <a:ext cx="11994530" cy="2446824"/>
          </a:xfrm>
          <a:prstGeom prst="rect">
            <a:avLst/>
          </a:prstGeom>
          <a:noFill/>
        </p:spPr>
        <p:txBody>
          <a:bodyPr wrap="square" rtlCol="0">
            <a:spAutoFit/>
          </a:bodyPr>
          <a:lstStyle/>
          <a:p>
            <a:pPr marL="457200" indent="-457200">
              <a:spcBef>
                <a:spcPts val="600"/>
              </a:spcBef>
              <a:buFont typeface="Wingdings" panose="05000000000000000000" pitchFamily="2" charset="2"/>
              <a:buChar char="u"/>
            </a:pPr>
            <a:r>
              <a:rPr kumimoji="1" lang="en-US" altLang="ja-JP" sz="2800" b="1"/>
              <a:t>Analysis</a:t>
            </a:r>
          </a:p>
          <a:p>
            <a:pPr marL="742950" lvl="1" indent="-285750">
              <a:spcBef>
                <a:spcPts val="600"/>
              </a:spcBef>
              <a:buFont typeface="Wingdings" panose="05000000000000000000" pitchFamily="2" charset="2"/>
              <a:buChar char="ü"/>
            </a:pPr>
            <a:r>
              <a:rPr kumimoji="1" lang="en-US" altLang="ja-JP" sz="2000"/>
              <a:t>The base period for the normal is 1991-2020.</a:t>
            </a:r>
          </a:p>
          <a:p>
            <a:pPr marL="742950" lvl="1" indent="-285750">
              <a:spcBef>
                <a:spcPts val="600"/>
              </a:spcBef>
              <a:buFont typeface="Wingdings" panose="05000000000000000000" pitchFamily="2" charset="2"/>
              <a:buChar char="ü"/>
            </a:pPr>
            <a:r>
              <a:rPr kumimoji="1" lang="en-US" altLang="ja-JP" sz="2000" u="sng"/>
              <a:t>Summer (June–August) mean differences</a:t>
            </a:r>
            <a:r>
              <a:rPr kumimoji="1" lang="en-US" altLang="ja-JP" sz="2000"/>
              <a:t> between </a:t>
            </a:r>
            <a:r>
              <a:rPr kumimoji="1" lang="en-US" altLang="ja-JP" sz="2000" b="1">
                <a:solidFill>
                  <a:srgbClr val="FF0000"/>
                </a:solidFill>
              </a:rPr>
              <a:t>2023–2025</a:t>
            </a:r>
            <a:r>
              <a:rPr kumimoji="1" lang="en-US" altLang="ja-JP" sz="2000"/>
              <a:t> and </a:t>
            </a:r>
            <a:r>
              <a:rPr kumimoji="1" lang="en-US" altLang="ja-JP" sz="2000" b="1">
                <a:solidFill>
                  <a:srgbClr val="0000FF"/>
                </a:solidFill>
              </a:rPr>
              <a:t>2010–2022</a:t>
            </a:r>
            <a:r>
              <a:rPr kumimoji="1" lang="en-US" altLang="ja-JP" sz="2000"/>
              <a:t> were calculated.</a:t>
            </a:r>
          </a:p>
          <a:p>
            <a:pPr marL="742950" lvl="1" indent="-285750">
              <a:spcBef>
                <a:spcPts val="600"/>
              </a:spcBef>
              <a:buFont typeface="Wingdings" panose="05000000000000000000" pitchFamily="2" charset="2"/>
              <a:buChar char="ü"/>
            </a:pPr>
            <a:r>
              <a:rPr kumimoji="1" lang="en-US" altLang="ja-JP" sz="2000"/>
              <a:t>Statistical significance was assessed using Student’s t-test.</a:t>
            </a:r>
          </a:p>
          <a:p>
            <a:pPr marL="742950" lvl="1" indent="-285750">
              <a:spcBef>
                <a:spcPts val="600"/>
              </a:spcBef>
              <a:buFont typeface="Wingdings" panose="05000000000000000000" pitchFamily="2" charset="2"/>
              <a:buChar char="ü"/>
            </a:pPr>
            <a:r>
              <a:rPr kumimoji="1" lang="en-US" altLang="ja-JP" sz="2000"/>
              <a:t>Regions significant at the </a:t>
            </a:r>
            <a:r>
              <a:rPr kumimoji="1" lang="en-US" altLang="ja-JP" sz="2000" u="sng"/>
              <a:t>95% confidence level </a:t>
            </a:r>
            <a:r>
              <a:rPr kumimoji="1" lang="en-US" altLang="ja-JP" sz="2000"/>
              <a:t>were highlighted.</a:t>
            </a:r>
          </a:p>
          <a:p>
            <a:pPr marL="742950" lvl="1" indent="-285750">
              <a:spcBef>
                <a:spcPts val="600"/>
              </a:spcBef>
              <a:buFont typeface="Wingdings" panose="05000000000000000000" pitchFamily="2" charset="2"/>
              <a:buChar char="ü"/>
            </a:pPr>
            <a:r>
              <a:rPr kumimoji="1" lang="en-US" altLang="ja-JP" sz="2000" u="sng"/>
              <a:t>Transient eddy activity</a:t>
            </a:r>
            <a:r>
              <a:rPr kumimoji="1" lang="en-US" altLang="ja-JP" sz="2000"/>
              <a:t> was quantified using variability in the 2–8 day band.</a:t>
            </a:r>
          </a:p>
        </p:txBody>
      </p:sp>
    </p:spTree>
    <p:extLst>
      <p:ext uri="{BB962C8B-B14F-4D97-AF65-F5344CB8AC3E}">
        <p14:creationId xmlns:p14="http://schemas.microsoft.com/office/powerpoint/2010/main" val="42766106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896BEE-9038-7C0B-66E7-BA0A26DBA4A2}"/>
            </a:ext>
          </a:extLst>
        </p:cNvPr>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46CFB5AB-3DC6-F615-4E43-2E87C4DC9F0F}"/>
              </a:ext>
            </a:extLst>
          </p:cNvPr>
          <p:cNvSpPr>
            <a:spLocks noGrp="1"/>
          </p:cNvSpPr>
          <p:nvPr>
            <p:ph type="sldNum" sz="quarter" idx="12"/>
          </p:nvPr>
        </p:nvSpPr>
        <p:spPr>
          <a:xfrm>
            <a:off x="10134600" y="6492875"/>
            <a:ext cx="2057400" cy="365125"/>
          </a:xfrm>
        </p:spPr>
        <p:txBody>
          <a:bodyPr/>
          <a:lstStyle/>
          <a:p>
            <a:fld id="{9034D277-D458-43FC-9BC0-46A4ACF4CCEB}" type="slidenum">
              <a:rPr kumimoji="1" lang="ja-JP" altLang="en-US" smtClean="0"/>
              <a:t>6</a:t>
            </a:fld>
            <a:endParaRPr kumimoji="1" lang="ja-JP" altLang="en-US"/>
          </a:p>
        </p:txBody>
      </p:sp>
      <p:sp>
        <p:nvSpPr>
          <p:cNvPr id="5" name="正方形/長方形 4">
            <a:extLst>
              <a:ext uri="{FF2B5EF4-FFF2-40B4-BE49-F238E27FC236}">
                <a16:creationId xmlns:a16="http://schemas.microsoft.com/office/drawing/2014/main" id="{B5DBAEC6-1D66-99C2-06A9-21F101F10099}"/>
              </a:ext>
            </a:extLst>
          </p:cNvPr>
          <p:cNvSpPr/>
          <p:nvPr/>
        </p:nvSpPr>
        <p:spPr>
          <a:xfrm>
            <a:off x="0" y="2"/>
            <a:ext cx="12192000" cy="9555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80000"/>
              </a:lnSpc>
            </a:pPr>
            <a:r>
              <a:rPr kumimoji="1" lang="en-US" altLang="ja-JP" sz="3600" b="1">
                <a:solidFill>
                  <a:schemeClr val="bg1">
                    <a:lumMod val="95000"/>
                  </a:schemeClr>
                </a:solidFill>
              </a:rPr>
              <a:t>Outline</a:t>
            </a:r>
            <a:endParaRPr kumimoji="1" lang="en-US" altLang="ja-JP" b="1" i="1">
              <a:solidFill>
                <a:schemeClr val="bg1">
                  <a:lumMod val="95000"/>
                </a:schemeClr>
              </a:solidFill>
            </a:endParaRPr>
          </a:p>
        </p:txBody>
      </p:sp>
      <p:sp>
        <p:nvSpPr>
          <p:cNvPr id="2" name="テキスト ボックス 3">
            <a:extLst>
              <a:ext uri="{FF2B5EF4-FFF2-40B4-BE49-F238E27FC236}">
                <a16:creationId xmlns:a16="http://schemas.microsoft.com/office/drawing/2014/main" id="{69DE454B-99FC-EA53-725E-9D4075111C4F}"/>
              </a:ext>
            </a:extLst>
          </p:cNvPr>
          <p:cNvSpPr txBox="1"/>
          <p:nvPr/>
        </p:nvSpPr>
        <p:spPr>
          <a:xfrm>
            <a:off x="1055771" y="2305615"/>
            <a:ext cx="10080458" cy="2246769"/>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400050" indent="-400050">
              <a:spcAft>
                <a:spcPts val="1200"/>
              </a:spcAft>
              <a:buFont typeface="+mj-lt"/>
              <a:buAutoNum type="romanUcPeriod"/>
            </a:pPr>
            <a:r>
              <a:rPr lang="en-US" altLang="ja-JP" sz="4000"/>
              <a:t>  Introduction</a:t>
            </a:r>
          </a:p>
          <a:p>
            <a:pPr marL="400050" indent="-400050">
              <a:spcAft>
                <a:spcPts val="1200"/>
              </a:spcAft>
              <a:buFont typeface="+mj-lt"/>
              <a:buAutoNum type="romanUcPeriod"/>
            </a:pPr>
            <a:r>
              <a:rPr lang="ja-JP" altLang="en-US" sz="4000"/>
              <a:t>  </a:t>
            </a:r>
            <a:r>
              <a:rPr lang="en-US" altLang="ja-JP" sz="4000">
                <a:solidFill>
                  <a:srgbClr val="FF0000"/>
                </a:solidFill>
              </a:rPr>
              <a:t>Atmospheric and oceanographic conditions</a:t>
            </a:r>
          </a:p>
          <a:p>
            <a:pPr marL="400050" indent="-400050">
              <a:spcAft>
                <a:spcPts val="1200"/>
              </a:spcAft>
              <a:buFont typeface="+mj-lt"/>
              <a:buAutoNum type="romanUcPeriod"/>
            </a:pPr>
            <a:r>
              <a:rPr lang="en-US" altLang="ja-JP" sz="4000"/>
              <a:t>Summary</a:t>
            </a:r>
            <a:endParaRPr lang="ja-JP" altLang="en-US" sz="4000"/>
          </a:p>
        </p:txBody>
      </p:sp>
    </p:spTree>
    <p:extLst>
      <p:ext uri="{BB962C8B-B14F-4D97-AF65-F5344CB8AC3E}">
        <p14:creationId xmlns:p14="http://schemas.microsoft.com/office/powerpoint/2010/main" val="15970802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5998B7-B6A3-F654-BBFD-8C738D3F62A8}"/>
            </a:ext>
          </a:extLst>
        </p:cNvPr>
        <p:cNvGrpSpPr/>
        <p:nvPr/>
      </p:nvGrpSpPr>
      <p:grpSpPr>
        <a:xfrm>
          <a:off x="0" y="0"/>
          <a:ext cx="0" cy="0"/>
          <a:chOff x="0" y="0"/>
          <a:chExt cx="0" cy="0"/>
        </a:xfrm>
      </p:grpSpPr>
      <p:sp>
        <p:nvSpPr>
          <p:cNvPr id="5" name="正方形/長方形 4">
            <a:extLst>
              <a:ext uri="{FF2B5EF4-FFF2-40B4-BE49-F238E27FC236}">
                <a16:creationId xmlns:a16="http://schemas.microsoft.com/office/drawing/2014/main" id="{27C4F126-99E5-22A9-2513-617487F66FCC}"/>
              </a:ext>
            </a:extLst>
          </p:cNvPr>
          <p:cNvSpPr/>
          <p:nvPr/>
        </p:nvSpPr>
        <p:spPr>
          <a:xfrm>
            <a:off x="0" y="1"/>
            <a:ext cx="12192000" cy="67473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1200"/>
              </a:spcBef>
            </a:pPr>
            <a:r>
              <a:rPr kumimoji="1" lang="en-US" altLang="ja-JP" sz="3600" b="1">
                <a:solidFill>
                  <a:schemeClr val="bg1">
                    <a:lumMod val="95000"/>
                  </a:schemeClr>
                </a:solidFill>
              </a:rPr>
              <a:t>Changes in boreal circulations</a:t>
            </a:r>
            <a:endParaRPr kumimoji="1" lang="en-US" altLang="ja-JP" b="1" i="1">
              <a:solidFill>
                <a:schemeClr val="bg1">
                  <a:lumMod val="95000"/>
                </a:schemeClr>
              </a:solidFill>
            </a:endParaRPr>
          </a:p>
        </p:txBody>
      </p:sp>
      <p:sp>
        <p:nvSpPr>
          <p:cNvPr id="26" name="テキスト ボックス 25">
            <a:extLst>
              <a:ext uri="{FF2B5EF4-FFF2-40B4-BE49-F238E27FC236}">
                <a16:creationId xmlns:a16="http://schemas.microsoft.com/office/drawing/2014/main" id="{F9BE952C-F9DC-3050-1F78-392EB91B9E55}"/>
              </a:ext>
            </a:extLst>
          </p:cNvPr>
          <p:cNvSpPr txBox="1"/>
          <p:nvPr/>
        </p:nvSpPr>
        <p:spPr>
          <a:xfrm>
            <a:off x="279210" y="731110"/>
            <a:ext cx="11806942" cy="2062103"/>
          </a:xfrm>
          <a:prstGeom prst="rect">
            <a:avLst/>
          </a:prstGeom>
          <a:noFill/>
        </p:spPr>
        <p:txBody>
          <a:bodyPr wrap="square" rtlCol="0">
            <a:spAutoFit/>
          </a:bodyPr>
          <a:lstStyle/>
          <a:p>
            <a:pPr marL="285750" indent="-285750">
              <a:spcBef>
                <a:spcPts val="600"/>
              </a:spcBef>
              <a:buFont typeface="Wingdings" panose="05000000000000000000" pitchFamily="2" charset="2"/>
              <a:buChar char="u"/>
            </a:pPr>
            <a:r>
              <a:rPr kumimoji="1" lang="en-US" altLang="ja-JP"/>
              <a:t>The 500-hPa geopotential height increased significantly over East Asia, corresponding to a poleward shift of the STJ.</a:t>
            </a:r>
          </a:p>
          <a:p>
            <a:pPr marL="742950" lvl="1" indent="-285750">
              <a:buFont typeface="Wingdings" panose="05000000000000000000" pitchFamily="2" charset="2"/>
              <a:buChar char="Ø"/>
            </a:pPr>
            <a:r>
              <a:rPr kumimoji="1" lang="ja-JP" altLang="en-US"/>
              <a:t> </a:t>
            </a:r>
            <a:r>
              <a:rPr kumimoji="1" lang="en-US" altLang="ja-JP" b="1">
                <a:solidFill>
                  <a:srgbClr val="FF0000"/>
                </a:solidFill>
              </a:rPr>
              <a:t>Changes in the Tripolar Pattern</a:t>
            </a:r>
            <a:endParaRPr kumimoji="1" lang="en-US" altLang="ja-JP"/>
          </a:p>
          <a:p>
            <a:pPr marL="342900" indent="-342900">
              <a:spcBef>
                <a:spcPts val="600"/>
              </a:spcBef>
              <a:buFont typeface="Wingdings" panose="05000000000000000000" pitchFamily="2" charset="2"/>
              <a:buChar char="u"/>
            </a:pPr>
            <a:r>
              <a:rPr kumimoji="1" lang="en-US" altLang="ja-JP"/>
              <a:t>Decreased sea level pressure was observed from the Okhotsk Sea to Bering Sea.</a:t>
            </a:r>
          </a:p>
          <a:p>
            <a:pPr marL="742950" lvl="1" indent="-285750">
              <a:buFont typeface="Wingdings" panose="05000000000000000000" pitchFamily="2" charset="2"/>
              <a:buChar char="Ø"/>
            </a:pPr>
            <a:r>
              <a:rPr kumimoji="1" lang="en-US" altLang="ja-JP" b="1"/>
              <a:t> </a:t>
            </a:r>
            <a:r>
              <a:rPr kumimoji="1" lang="en-US" altLang="ja-JP" b="1">
                <a:solidFill>
                  <a:srgbClr val="FF0000"/>
                </a:solidFill>
              </a:rPr>
              <a:t>The Okhotsk Sea high was less likely to develop</a:t>
            </a:r>
            <a:r>
              <a:rPr kumimoji="1" lang="en-US" altLang="ja-JP">
                <a:solidFill>
                  <a:srgbClr val="FF0000"/>
                </a:solidFill>
              </a:rPr>
              <a:t>.</a:t>
            </a:r>
          </a:p>
          <a:p>
            <a:pPr marL="285750" indent="-285750">
              <a:spcBef>
                <a:spcPts val="600"/>
              </a:spcBef>
              <a:buFont typeface="Wingdings" panose="05000000000000000000" pitchFamily="2" charset="2"/>
              <a:buChar char="u"/>
            </a:pPr>
            <a:r>
              <a:rPr kumimoji="1" lang="en-US" altLang="ja-JP"/>
              <a:t>A North Pacific subtropical high </a:t>
            </a:r>
            <a:r>
              <a:rPr kumimoji="1" lang="en-US" altLang="ja-JP" b="1">
                <a:solidFill>
                  <a:srgbClr val="FF0000"/>
                </a:solidFill>
              </a:rPr>
              <a:t>(NPSH) extension toward Japan </a:t>
            </a:r>
            <a:r>
              <a:rPr kumimoji="1" lang="en-US" altLang="ja-JP"/>
              <a:t>was observed.</a:t>
            </a:r>
          </a:p>
          <a:p>
            <a:pPr marL="285750" indent="-285750">
              <a:spcBef>
                <a:spcPts val="600"/>
              </a:spcBef>
              <a:buFont typeface="Wingdings" panose="05000000000000000000" pitchFamily="2" charset="2"/>
              <a:buChar char="u"/>
            </a:pPr>
            <a:r>
              <a:rPr kumimoji="1" lang="en-US" altLang="ja-JP"/>
              <a:t>SSTs in the mid-latitude North Pacific were significantly above-normal. </a:t>
            </a:r>
          </a:p>
        </p:txBody>
      </p:sp>
      <p:sp>
        <p:nvSpPr>
          <p:cNvPr id="11" name="スライド番号プレースホルダー 3">
            <a:extLst>
              <a:ext uri="{FF2B5EF4-FFF2-40B4-BE49-F238E27FC236}">
                <a16:creationId xmlns:a16="http://schemas.microsoft.com/office/drawing/2014/main" id="{09F9CEAF-15C6-64AE-A08C-EBF45B40B948}"/>
              </a:ext>
            </a:extLst>
          </p:cNvPr>
          <p:cNvSpPr>
            <a:spLocks noGrp="1"/>
          </p:cNvSpPr>
          <p:nvPr>
            <p:ph type="sldNum" sz="quarter" idx="12"/>
          </p:nvPr>
        </p:nvSpPr>
        <p:spPr>
          <a:xfrm>
            <a:off x="10134600" y="6492875"/>
            <a:ext cx="2057400" cy="365125"/>
          </a:xfrm>
        </p:spPr>
        <p:txBody>
          <a:bodyPr/>
          <a:lstStyle/>
          <a:p>
            <a:fld id="{9034D277-D458-43FC-9BC0-46A4ACF4CCEB}" type="slidenum">
              <a:rPr kumimoji="1" lang="ja-JP" altLang="en-US" smtClean="0"/>
              <a:t>7</a:t>
            </a:fld>
            <a:endParaRPr kumimoji="1" lang="ja-JP" altLang="en-US"/>
          </a:p>
        </p:txBody>
      </p:sp>
      <p:pic>
        <p:nvPicPr>
          <p:cNvPr id="2" name="Picture 6">
            <a:extLst>
              <a:ext uri="{FF2B5EF4-FFF2-40B4-BE49-F238E27FC236}">
                <a16:creationId xmlns:a16="http://schemas.microsoft.com/office/drawing/2014/main" id="{E56C5D6E-3F50-C454-5E04-DFB9F80F767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18477" y="3060149"/>
            <a:ext cx="3086624" cy="3361114"/>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EE23650C-408D-BC2F-795D-84A44C69F4BB}"/>
              </a:ext>
            </a:extLst>
          </p:cNvPr>
          <p:cNvSpPr txBox="1"/>
          <p:nvPr/>
        </p:nvSpPr>
        <p:spPr>
          <a:xfrm>
            <a:off x="4018477" y="3060148"/>
            <a:ext cx="658429" cy="369332"/>
          </a:xfrm>
          <a:prstGeom prst="rect">
            <a:avLst/>
          </a:prstGeom>
          <a:solidFill>
            <a:srgbClr val="A20000"/>
          </a:solidFill>
        </p:spPr>
        <p:txBody>
          <a:bodyPr wrap="square" rtlCol="0">
            <a:spAutoFit/>
          </a:bodyPr>
          <a:lstStyle/>
          <a:p>
            <a:r>
              <a:rPr kumimoji="1" lang="en-US" altLang="ja-JP">
                <a:solidFill>
                  <a:schemeClr val="bg1"/>
                </a:solidFill>
              </a:rPr>
              <a:t>SLP</a:t>
            </a:r>
          </a:p>
        </p:txBody>
      </p:sp>
      <p:pic>
        <p:nvPicPr>
          <p:cNvPr id="12" name="Picture 4">
            <a:extLst>
              <a:ext uri="{FF2B5EF4-FFF2-40B4-BE49-F238E27FC236}">
                <a16:creationId xmlns:a16="http://schemas.microsoft.com/office/drawing/2014/main" id="{89C08391-1B8F-DA20-DF83-CDDAE05AD57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8447" y="3060149"/>
            <a:ext cx="3086624" cy="3361115"/>
          </a:xfrm>
          <a:prstGeom prst="rect">
            <a:avLst/>
          </a:prstGeom>
          <a:noFill/>
          <a:extLst>
            <a:ext uri="{909E8E84-426E-40DD-AFC4-6F175D3DCCD1}">
              <a14:hiddenFill xmlns:a14="http://schemas.microsoft.com/office/drawing/2010/main">
                <a:solidFill>
                  <a:srgbClr val="FFFFFF"/>
                </a:solidFill>
              </a14:hiddenFill>
            </a:ext>
          </a:extLst>
        </p:spPr>
      </p:pic>
      <p:sp>
        <p:nvSpPr>
          <p:cNvPr id="13" name="テキスト ボックス 12">
            <a:extLst>
              <a:ext uri="{FF2B5EF4-FFF2-40B4-BE49-F238E27FC236}">
                <a16:creationId xmlns:a16="http://schemas.microsoft.com/office/drawing/2014/main" id="{3B445E68-6A49-2F3E-018A-A67A7D1F94EA}"/>
              </a:ext>
            </a:extLst>
          </p:cNvPr>
          <p:cNvSpPr txBox="1"/>
          <p:nvPr/>
        </p:nvSpPr>
        <p:spPr>
          <a:xfrm>
            <a:off x="468447" y="3060149"/>
            <a:ext cx="788138" cy="369332"/>
          </a:xfrm>
          <a:prstGeom prst="rect">
            <a:avLst/>
          </a:prstGeom>
          <a:solidFill>
            <a:srgbClr val="A20000"/>
          </a:solidFill>
        </p:spPr>
        <p:txBody>
          <a:bodyPr wrap="square" rtlCol="0">
            <a:spAutoFit/>
          </a:bodyPr>
          <a:lstStyle/>
          <a:p>
            <a:r>
              <a:rPr kumimoji="1" lang="en-US" altLang="ja-JP">
                <a:solidFill>
                  <a:schemeClr val="bg1"/>
                </a:solidFill>
              </a:rPr>
              <a:t>Z500</a:t>
            </a:r>
            <a:endParaRPr kumimoji="1" lang="ja-JP" altLang="en-US">
              <a:solidFill>
                <a:schemeClr val="bg1"/>
              </a:solidFill>
            </a:endParaRPr>
          </a:p>
        </p:txBody>
      </p:sp>
      <p:sp>
        <p:nvSpPr>
          <p:cNvPr id="19" name="テキスト ボックス 18">
            <a:extLst>
              <a:ext uri="{FF2B5EF4-FFF2-40B4-BE49-F238E27FC236}">
                <a16:creationId xmlns:a16="http://schemas.microsoft.com/office/drawing/2014/main" id="{6C8A1C86-9E3A-0074-E97A-37ED26D25A73}"/>
              </a:ext>
            </a:extLst>
          </p:cNvPr>
          <p:cNvSpPr txBox="1"/>
          <p:nvPr/>
        </p:nvSpPr>
        <p:spPr>
          <a:xfrm>
            <a:off x="6096000" y="3429481"/>
            <a:ext cx="1009101" cy="307777"/>
          </a:xfrm>
          <a:prstGeom prst="rect">
            <a:avLst/>
          </a:prstGeom>
          <a:solidFill>
            <a:schemeClr val="bg1"/>
          </a:solidFill>
          <a:ln>
            <a:solidFill>
              <a:srgbClr val="0000FF"/>
            </a:solidFill>
          </a:ln>
        </p:spPr>
        <p:txBody>
          <a:bodyPr wrap="square" rtlCol="0">
            <a:spAutoFit/>
          </a:bodyPr>
          <a:lstStyle/>
          <a:p>
            <a:r>
              <a:rPr kumimoji="1" lang="en-US" altLang="ja-JP" sz="1400" b="1">
                <a:solidFill>
                  <a:srgbClr val="0000FF"/>
                </a:solidFill>
              </a:rPr>
              <a:t>decreased</a:t>
            </a:r>
          </a:p>
        </p:txBody>
      </p:sp>
      <p:cxnSp>
        <p:nvCxnSpPr>
          <p:cNvPr id="20" name="直線矢印コネクタ 19">
            <a:extLst>
              <a:ext uri="{FF2B5EF4-FFF2-40B4-BE49-F238E27FC236}">
                <a16:creationId xmlns:a16="http://schemas.microsoft.com/office/drawing/2014/main" id="{E8878BCB-671B-5E45-B121-B214C5F64C00}"/>
              </a:ext>
            </a:extLst>
          </p:cNvPr>
          <p:cNvCxnSpPr>
            <a:cxnSpLocks/>
          </p:cNvCxnSpPr>
          <p:nvPr/>
        </p:nvCxnSpPr>
        <p:spPr>
          <a:xfrm flipH="1">
            <a:off x="6249174" y="3771389"/>
            <a:ext cx="380888" cy="965060"/>
          </a:xfrm>
          <a:prstGeom prst="straightConnector1">
            <a:avLst/>
          </a:prstGeom>
          <a:ln w="38100">
            <a:solidFill>
              <a:srgbClr val="0000FF"/>
            </a:solidFill>
            <a:tailEnd type="triangle"/>
          </a:ln>
        </p:spPr>
        <p:style>
          <a:lnRef idx="3">
            <a:schemeClr val="accent2"/>
          </a:lnRef>
          <a:fillRef idx="0">
            <a:schemeClr val="accent2"/>
          </a:fillRef>
          <a:effectRef idx="2">
            <a:schemeClr val="accent2"/>
          </a:effectRef>
          <a:fontRef idx="minor">
            <a:schemeClr val="tx1"/>
          </a:fontRef>
        </p:style>
      </p:cxnSp>
      <p:sp>
        <p:nvSpPr>
          <p:cNvPr id="25" name="楕円 24">
            <a:extLst>
              <a:ext uri="{FF2B5EF4-FFF2-40B4-BE49-F238E27FC236}">
                <a16:creationId xmlns:a16="http://schemas.microsoft.com/office/drawing/2014/main" id="{087362CC-7149-AC9F-57B8-26E8D98FE763}"/>
              </a:ext>
            </a:extLst>
          </p:cNvPr>
          <p:cNvSpPr/>
          <p:nvPr/>
        </p:nvSpPr>
        <p:spPr>
          <a:xfrm rot="18903597">
            <a:off x="5398057" y="5006795"/>
            <a:ext cx="952925" cy="453264"/>
          </a:xfrm>
          <a:prstGeom prst="ellipse">
            <a:avLst/>
          </a:prstGeom>
          <a:noFill/>
          <a:ln w="38100">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000FF"/>
              </a:solidFill>
            </a:endParaRPr>
          </a:p>
        </p:txBody>
      </p:sp>
      <p:sp>
        <p:nvSpPr>
          <p:cNvPr id="28" name="テキスト ボックス 27">
            <a:extLst>
              <a:ext uri="{FF2B5EF4-FFF2-40B4-BE49-F238E27FC236}">
                <a16:creationId xmlns:a16="http://schemas.microsoft.com/office/drawing/2014/main" id="{B25693E1-F6E0-C503-E189-DF297D15CD05}"/>
              </a:ext>
            </a:extLst>
          </p:cNvPr>
          <p:cNvSpPr txBox="1"/>
          <p:nvPr/>
        </p:nvSpPr>
        <p:spPr>
          <a:xfrm>
            <a:off x="6386732" y="4823529"/>
            <a:ext cx="903833" cy="523220"/>
          </a:xfrm>
          <a:prstGeom prst="rect">
            <a:avLst/>
          </a:prstGeom>
          <a:solidFill>
            <a:schemeClr val="bg1"/>
          </a:solidFill>
          <a:ln>
            <a:solidFill>
              <a:srgbClr val="FF0000"/>
            </a:solidFill>
          </a:ln>
        </p:spPr>
        <p:txBody>
          <a:bodyPr wrap="square" rtlCol="0">
            <a:spAutoFit/>
          </a:bodyPr>
          <a:lstStyle/>
          <a:p>
            <a:r>
              <a:rPr kumimoji="1" lang="en-US" altLang="ja-JP" sz="1400" b="1">
                <a:solidFill>
                  <a:srgbClr val="FF0000"/>
                </a:solidFill>
              </a:rPr>
              <a:t>NPSH extension</a:t>
            </a:r>
          </a:p>
        </p:txBody>
      </p:sp>
      <p:cxnSp>
        <p:nvCxnSpPr>
          <p:cNvPr id="29" name="直線矢印コネクタ 28">
            <a:extLst>
              <a:ext uri="{FF2B5EF4-FFF2-40B4-BE49-F238E27FC236}">
                <a16:creationId xmlns:a16="http://schemas.microsoft.com/office/drawing/2014/main" id="{2232C4A8-ED77-42C9-B3AE-3FF68381266D}"/>
              </a:ext>
            </a:extLst>
          </p:cNvPr>
          <p:cNvCxnSpPr>
            <a:cxnSpLocks/>
            <a:stCxn id="28" idx="1"/>
          </p:cNvCxnSpPr>
          <p:nvPr/>
        </p:nvCxnSpPr>
        <p:spPr>
          <a:xfrm flipH="1">
            <a:off x="6174489" y="5085139"/>
            <a:ext cx="212243" cy="452858"/>
          </a:xfrm>
          <a:prstGeom prst="straightConnector1">
            <a:avLst/>
          </a:prstGeom>
          <a:ln w="3810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32" name="テキスト ボックス 31">
            <a:extLst>
              <a:ext uri="{FF2B5EF4-FFF2-40B4-BE49-F238E27FC236}">
                <a16:creationId xmlns:a16="http://schemas.microsoft.com/office/drawing/2014/main" id="{D99E7AE9-5433-516B-6657-F7CE6585C540}"/>
              </a:ext>
            </a:extLst>
          </p:cNvPr>
          <p:cNvSpPr txBox="1"/>
          <p:nvPr/>
        </p:nvSpPr>
        <p:spPr>
          <a:xfrm>
            <a:off x="5641528" y="4971817"/>
            <a:ext cx="297665" cy="523220"/>
          </a:xfrm>
          <a:prstGeom prst="rect">
            <a:avLst/>
          </a:prstGeom>
          <a:noFill/>
          <a:ln>
            <a:noFill/>
          </a:ln>
        </p:spPr>
        <p:txBody>
          <a:bodyPr wrap="square" rtlCol="0">
            <a:spAutoFit/>
          </a:bodyPr>
          <a:lstStyle/>
          <a:p>
            <a:r>
              <a:rPr kumimoji="1" lang="en-US" altLang="ja-JP" sz="2800" b="1" i="1" spc="50">
                <a:ln w="9525" cmpd="sng">
                  <a:solidFill>
                    <a:schemeClr val="accent1"/>
                  </a:solidFill>
                  <a:prstDash val="solid"/>
                </a:ln>
                <a:solidFill>
                  <a:srgbClr val="70AD47">
                    <a:tint val="1000"/>
                  </a:srgbClr>
                </a:solidFill>
                <a:effectLst>
                  <a:glow rad="38100">
                    <a:schemeClr val="accent1">
                      <a:alpha val="40000"/>
                    </a:schemeClr>
                  </a:glow>
                </a:effectLst>
              </a:rPr>
              <a:t>L</a:t>
            </a:r>
          </a:p>
        </p:txBody>
      </p:sp>
      <p:sp>
        <p:nvSpPr>
          <p:cNvPr id="35" name="テキスト ボックス 34">
            <a:extLst>
              <a:ext uri="{FF2B5EF4-FFF2-40B4-BE49-F238E27FC236}">
                <a16:creationId xmlns:a16="http://schemas.microsoft.com/office/drawing/2014/main" id="{459524C4-7E8C-0D6B-F432-0C11F77DB5F4}"/>
              </a:ext>
            </a:extLst>
          </p:cNvPr>
          <p:cNvSpPr txBox="1"/>
          <p:nvPr/>
        </p:nvSpPr>
        <p:spPr>
          <a:xfrm>
            <a:off x="6082669" y="5468795"/>
            <a:ext cx="297665" cy="523220"/>
          </a:xfrm>
          <a:prstGeom prst="rect">
            <a:avLst/>
          </a:prstGeom>
          <a:noFill/>
          <a:ln>
            <a:noFill/>
          </a:ln>
        </p:spPr>
        <p:txBody>
          <a:bodyPr wrap="square" rtlCol="0">
            <a:spAutoFit/>
          </a:bodyPr>
          <a:lstStyle/>
          <a:p>
            <a:r>
              <a:rPr kumimoji="1" lang="en-US" altLang="ja-JP" sz="2800" b="1" i="1" spc="50">
                <a:ln w="9525" cmpd="sng">
                  <a:solidFill>
                    <a:srgbClr val="FF0000"/>
                  </a:solidFill>
                  <a:prstDash val="solid"/>
                </a:ln>
                <a:solidFill>
                  <a:srgbClr val="70AD47">
                    <a:tint val="1000"/>
                  </a:srgbClr>
                </a:solidFill>
                <a:effectLst>
                  <a:glow rad="38100">
                    <a:schemeClr val="accent1">
                      <a:alpha val="40000"/>
                    </a:schemeClr>
                  </a:glow>
                </a:effectLst>
              </a:rPr>
              <a:t>H</a:t>
            </a:r>
          </a:p>
        </p:txBody>
      </p:sp>
      <p:sp>
        <p:nvSpPr>
          <p:cNvPr id="38" name="テキスト ボックス 37">
            <a:extLst>
              <a:ext uri="{FF2B5EF4-FFF2-40B4-BE49-F238E27FC236}">
                <a16:creationId xmlns:a16="http://schemas.microsoft.com/office/drawing/2014/main" id="{4458688C-9C7D-EB8C-52E6-6234A437F9BC}"/>
              </a:ext>
            </a:extLst>
          </p:cNvPr>
          <p:cNvSpPr txBox="1"/>
          <p:nvPr/>
        </p:nvSpPr>
        <p:spPr>
          <a:xfrm>
            <a:off x="1003582" y="6427113"/>
            <a:ext cx="4558207" cy="430887"/>
          </a:xfrm>
          <a:prstGeom prst="rect">
            <a:avLst/>
          </a:prstGeom>
          <a:solidFill>
            <a:schemeClr val="bg1"/>
          </a:solidFill>
          <a:ln>
            <a:solidFill>
              <a:schemeClr val="tx1"/>
            </a:solidFill>
          </a:ln>
        </p:spPr>
        <p:txBody>
          <a:bodyPr wrap="square" rtlCol="0">
            <a:spAutoFit/>
          </a:bodyPr>
          <a:lstStyle/>
          <a:p>
            <a:pPr marL="171450" indent="-171450">
              <a:buFont typeface="Arial" panose="020B0604020202020204" pitchFamily="34" charset="0"/>
              <a:buChar char="•"/>
            </a:pPr>
            <a:r>
              <a:rPr kumimoji="1" lang="en-US" altLang="ja-JP" sz="1100" b="1"/>
              <a:t>Contours indicate </a:t>
            </a:r>
            <a:r>
              <a:rPr lang="en-US" altLang="ja-JP" sz="1100" b="1"/>
              <a:t>mean differences between 2023–2025 and 2010–2022</a:t>
            </a:r>
          </a:p>
          <a:p>
            <a:pPr marL="171450" indent="-171450">
              <a:buFont typeface="Arial" panose="020B0604020202020204" pitchFamily="34" charset="0"/>
              <a:buChar char="•"/>
            </a:pPr>
            <a:r>
              <a:rPr kumimoji="1" lang="en-US" altLang="ja-JP" sz="1100" b="1"/>
              <a:t>Highlights indicate regions significant at the 95% confidence level</a:t>
            </a:r>
            <a:endParaRPr kumimoji="1" lang="ja-JP" altLang="en-US" sz="1100" b="1"/>
          </a:p>
        </p:txBody>
      </p:sp>
      <p:sp>
        <p:nvSpPr>
          <p:cNvPr id="39" name="テキスト ボックス 38">
            <a:extLst>
              <a:ext uri="{FF2B5EF4-FFF2-40B4-BE49-F238E27FC236}">
                <a16:creationId xmlns:a16="http://schemas.microsoft.com/office/drawing/2014/main" id="{D4B992C0-9807-E4E4-D82D-D1EC18029248}"/>
              </a:ext>
            </a:extLst>
          </p:cNvPr>
          <p:cNvSpPr txBox="1"/>
          <p:nvPr/>
        </p:nvSpPr>
        <p:spPr>
          <a:xfrm>
            <a:off x="55490" y="5223313"/>
            <a:ext cx="1386056" cy="523220"/>
          </a:xfrm>
          <a:prstGeom prst="rect">
            <a:avLst/>
          </a:prstGeom>
          <a:solidFill>
            <a:schemeClr val="bg1"/>
          </a:solidFill>
          <a:ln>
            <a:solidFill>
              <a:srgbClr val="F838D3"/>
            </a:solidFill>
          </a:ln>
        </p:spPr>
        <p:txBody>
          <a:bodyPr wrap="square" rtlCol="0">
            <a:spAutoFit/>
          </a:bodyPr>
          <a:lstStyle/>
          <a:p>
            <a:r>
              <a:rPr kumimoji="1" lang="en-US" altLang="ja-JP" sz="1400" b="1">
                <a:solidFill>
                  <a:srgbClr val="F838D3"/>
                </a:solidFill>
              </a:rPr>
              <a:t>Changes in the Tripolar Pattern</a:t>
            </a:r>
          </a:p>
        </p:txBody>
      </p:sp>
      <p:cxnSp>
        <p:nvCxnSpPr>
          <p:cNvPr id="40" name="直線矢印コネクタ 39">
            <a:extLst>
              <a:ext uri="{FF2B5EF4-FFF2-40B4-BE49-F238E27FC236}">
                <a16:creationId xmlns:a16="http://schemas.microsoft.com/office/drawing/2014/main" id="{9C59EAFF-2ABA-0472-A86A-F9DCE8AAA91A}"/>
              </a:ext>
            </a:extLst>
          </p:cNvPr>
          <p:cNvCxnSpPr>
            <a:cxnSpLocks/>
          </p:cNvCxnSpPr>
          <p:nvPr/>
        </p:nvCxnSpPr>
        <p:spPr>
          <a:xfrm>
            <a:off x="1429180" y="5497705"/>
            <a:ext cx="269966" cy="9159"/>
          </a:xfrm>
          <a:prstGeom prst="straightConnector1">
            <a:avLst/>
          </a:prstGeom>
          <a:ln w="38100">
            <a:solidFill>
              <a:srgbClr val="F838D3"/>
            </a:solidFill>
            <a:tailEnd type="triangle"/>
          </a:ln>
        </p:spPr>
        <p:style>
          <a:lnRef idx="3">
            <a:schemeClr val="accent2"/>
          </a:lnRef>
          <a:fillRef idx="0">
            <a:schemeClr val="accent2"/>
          </a:fillRef>
          <a:effectRef idx="2">
            <a:schemeClr val="accent2"/>
          </a:effectRef>
          <a:fontRef idx="minor">
            <a:schemeClr val="tx1"/>
          </a:fontRef>
        </p:style>
      </p:cxnSp>
      <p:sp>
        <p:nvSpPr>
          <p:cNvPr id="7" name="楕円 6">
            <a:extLst>
              <a:ext uri="{FF2B5EF4-FFF2-40B4-BE49-F238E27FC236}">
                <a16:creationId xmlns:a16="http://schemas.microsoft.com/office/drawing/2014/main" id="{5EA3847A-FE3A-ED21-2D3C-8D60C95DC101}"/>
              </a:ext>
            </a:extLst>
          </p:cNvPr>
          <p:cNvSpPr/>
          <p:nvPr/>
        </p:nvSpPr>
        <p:spPr>
          <a:xfrm rot="20257930">
            <a:off x="1734583" y="4876517"/>
            <a:ext cx="952925" cy="453264"/>
          </a:xfrm>
          <a:prstGeom prst="ellipse">
            <a:avLst/>
          </a:prstGeom>
          <a:noFill/>
          <a:ln w="38100">
            <a:solidFill>
              <a:srgbClr val="0000FF"/>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000FF"/>
              </a:solidFill>
            </a:endParaRPr>
          </a:p>
        </p:txBody>
      </p:sp>
      <p:sp>
        <p:nvSpPr>
          <p:cNvPr id="8" name="楕円 7">
            <a:extLst>
              <a:ext uri="{FF2B5EF4-FFF2-40B4-BE49-F238E27FC236}">
                <a16:creationId xmlns:a16="http://schemas.microsoft.com/office/drawing/2014/main" id="{24AFD9F9-2F0B-BC47-F6C0-1DB0692F4CA0}"/>
              </a:ext>
            </a:extLst>
          </p:cNvPr>
          <p:cNvSpPr/>
          <p:nvPr/>
        </p:nvSpPr>
        <p:spPr>
          <a:xfrm rot="20216787">
            <a:off x="1753079" y="5376916"/>
            <a:ext cx="1082251" cy="453264"/>
          </a:xfrm>
          <a:prstGeom prst="ellipse">
            <a:avLst/>
          </a:prstGeom>
          <a:noFill/>
          <a:ln w="38100">
            <a:solidFill>
              <a:srgbClr val="F838D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000FF"/>
              </a:solidFill>
            </a:endParaRPr>
          </a:p>
        </p:txBody>
      </p:sp>
      <p:sp>
        <p:nvSpPr>
          <p:cNvPr id="9" name="楕円 8">
            <a:extLst>
              <a:ext uri="{FF2B5EF4-FFF2-40B4-BE49-F238E27FC236}">
                <a16:creationId xmlns:a16="http://schemas.microsoft.com/office/drawing/2014/main" id="{1BFA1A77-04F0-ECE3-639E-082EE5C73F87}"/>
              </a:ext>
            </a:extLst>
          </p:cNvPr>
          <p:cNvSpPr/>
          <p:nvPr/>
        </p:nvSpPr>
        <p:spPr>
          <a:xfrm rot="20724704">
            <a:off x="1669219" y="5913125"/>
            <a:ext cx="1184027" cy="326088"/>
          </a:xfrm>
          <a:prstGeom prst="ellipse">
            <a:avLst/>
          </a:prstGeom>
          <a:noFill/>
          <a:ln w="38100">
            <a:solidFill>
              <a:srgbClr val="0000FF"/>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000FF"/>
              </a:solidFill>
            </a:endParaRPr>
          </a:p>
        </p:txBody>
      </p:sp>
      <p:sp>
        <p:nvSpPr>
          <p:cNvPr id="14" name="テキスト ボックス 13">
            <a:extLst>
              <a:ext uri="{FF2B5EF4-FFF2-40B4-BE49-F238E27FC236}">
                <a16:creationId xmlns:a16="http://schemas.microsoft.com/office/drawing/2014/main" id="{9E65CBB3-0EA3-106F-13FA-BAD8A8673AD7}"/>
              </a:ext>
            </a:extLst>
          </p:cNvPr>
          <p:cNvSpPr txBox="1"/>
          <p:nvPr/>
        </p:nvSpPr>
        <p:spPr>
          <a:xfrm>
            <a:off x="1896604" y="4886964"/>
            <a:ext cx="563689" cy="523220"/>
          </a:xfrm>
          <a:prstGeom prst="rect">
            <a:avLst/>
          </a:prstGeom>
          <a:noFill/>
          <a:ln>
            <a:noFill/>
          </a:ln>
        </p:spPr>
        <p:txBody>
          <a:bodyPr wrap="square" rtlCol="0">
            <a:spAutoFit/>
          </a:bodyPr>
          <a:lstStyle/>
          <a:p>
            <a:r>
              <a:rPr kumimoji="1" lang="ja-JP" altLang="en-US" sz="2800" b="1" i="1" spc="50">
                <a:ln w="9525" cmpd="sng">
                  <a:solidFill>
                    <a:schemeClr val="accent1"/>
                  </a:solidFill>
                  <a:prstDash val="solid"/>
                </a:ln>
                <a:solidFill>
                  <a:srgbClr val="0000FF"/>
                </a:solidFill>
                <a:effectLst>
                  <a:glow rad="38100">
                    <a:schemeClr val="accent1">
                      <a:alpha val="40000"/>
                    </a:schemeClr>
                  </a:glow>
                </a:effectLst>
              </a:rPr>
              <a:t>ー</a:t>
            </a:r>
            <a:endParaRPr kumimoji="1" lang="en-US" altLang="ja-JP" sz="2800" b="1" i="1" spc="50">
              <a:ln w="9525" cmpd="sng">
                <a:solidFill>
                  <a:schemeClr val="accent1"/>
                </a:solidFill>
                <a:prstDash val="solid"/>
              </a:ln>
              <a:solidFill>
                <a:srgbClr val="0000FF"/>
              </a:solidFill>
              <a:effectLst>
                <a:glow rad="38100">
                  <a:schemeClr val="accent1">
                    <a:alpha val="40000"/>
                  </a:schemeClr>
                </a:glow>
              </a:effectLst>
            </a:endParaRPr>
          </a:p>
        </p:txBody>
      </p:sp>
      <p:sp>
        <p:nvSpPr>
          <p:cNvPr id="15" name="テキスト ボックス 14">
            <a:extLst>
              <a:ext uri="{FF2B5EF4-FFF2-40B4-BE49-F238E27FC236}">
                <a16:creationId xmlns:a16="http://schemas.microsoft.com/office/drawing/2014/main" id="{38FE302C-5251-A14F-0772-814CE71FEE06}"/>
              </a:ext>
            </a:extLst>
          </p:cNvPr>
          <p:cNvSpPr txBox="1"/>
          <p:nvPr/>
        </p:nvSpPr>
        <p:spPr>
          <a:xfrm>
            <a:off x="1896603" y="5835075"/>
            <a:ext cx="563689" cy="523220"/>
          </a:xfrm>
          <a:prstGeom prst="rect">
            <a:avLst/>
          </a:prstGeom>
          <a:noFill/>
          <a:ln>
            <a:noFill/>
          </a:ln>
        </p:spPr>
        <p:txBody>
          <a:bodyPr wrap="square" rtlCol="0">
            <a:spAutoFit/>
          </a:bodyPr>
          <a:lstStyle/>
          <a:p>
            <a:r>
              <a:rPr kumimoji="1" lang="ja-JP" altLang="en-US" sz="2800" b="1" i="1" spc="50">
                <a:ln w="9525" cmpd="sng">
                  <a:solidFill>
                    <a:schemeClr val="accent1"/>
                  </a:solidFill>
                  <a:prstDash val="solid"/>
                </a:ln>
                <a:solidFill>
                  <a:srgbClr val="0000FF"/>
                </a:solidFill>
                <a:effectLst>
                  <a:glow rad="38100">
                    <a:schemeClr val="accent1">
                      <a:alpha val="40000"/>
                    </a:schemeClr>
                  </a:glow>
                </a:effectLst>
              </a:rPr>
              <a:t>ー</a:t>
            </a:r>
            <a:endParaRPr kumimoji="1" lang="en-US" altLang="ja-JP" sz="2800" b="1" i="1" spc="50">
              <a:ln w="9525" cmpd="sng">
                <a:solidFill>
                  <a:schemeClr val="accent1"/>
                </a:solidFill>
                <a:prstDash val="solid"/>
              </a:ln>
              <a:solidFill>
                <a:srgbClr val="0000FF"/>
              </a:solidFill>
              <a:effectLst>
                <a:glow rad="38100">
                  <a:schemeClr val="accent1">
                    <a:alpha val="40000"/>
                  </a:schemeClr>
                </a:glow>
              </a:effectLst>
            </a:endParaRPr>
          </a:p>
        </p:txBody>
      </p:sp>
      <p:sp>
        <p:nvSpPr>
          <p:cNvPr id="16" name="テキスト ボックス 15">
            <a:extLst>
              <a:ext uri="{FF2B5EF4-FFF2-40B4-BE49-F238E27FC236}">
                <a16:creationId xmlns:a16="http://schemas.microsoft.com/office/drawing/2014/main" id="{5B399198-38C3-C16B-4D09-995750C0913F}"/>
              </a:ext>
            </a:extLst>
          </p:cNvPr>
          <p:cNvSpPr txBox="1"/>
          <p:nvPr/>
        </p:nvSpPr>
        <p:spPr>
          <a:xfrm>
            <a:off x="1902124" y="5345684"/>
            <a:ext cx="563689" cy="646331"/>
          </a:xfrm>
          <a:prstGeom prst="rect">
            <a:avLst/>
          </a:prstGeom>
          <a:noFill/>
          <a:ln>
            <a:noFill/>
          </a:ln>
        </p:spPr>
        <p:txBody>
          <a:bodyPr wrap="square" rtlCol="0">
            <a:spAutoFit/>
          </a:bodyPr>
          <a:lstStyle/>
          <a:p>
            <a:r>
              <a:rPr kumimoji="1" lang="ja-JP" altLang="en-US" sz="3600" b="1" spc="50">
                <a:ln w="9525" cmpd="sng">
                  <a:solidFill>
                    <a:schemeClr val="accent1"/>
                  </a:solidFill>
                  <a:prstDash val="solid"/>
                </a:ln>
                <a:solidFill>
                  <a:srgbClr val="F838D3"/>
                </a:solidFill>
                <a:effectLst>
                  <a:glow rad="38100">
                    <a:schemeClr val="accent1">
                      <a:alpha val="40000"/>
                    </a:schemeClr>
                  </a:glow>
                </a:effectLst>
              </a:rPr>
              <a:t>＋</a:t>
            </a:r>
            <a:endParaRPr kumimoji="1" lang="en-US" altLang="ja-JP" sz="3600" b="1" spc="50">
              <a:ln w="9525" cmpd="sng">
                <a:solidFill>
                  <a:schemeClr val="accent1"/>
                </a:solidFill>
                <a:prstDash val="solid"/>
              </a:ln>
              <a:solidFill>
                <a:srgbClr val="F838D3"/>
              </a:solidFill>
              <a:effectLst>
                <a:glow rad="38100">
                  <a:schemeClr val="accent1">
                    <a:alpha val="40000"/>
                  </a:schemeClr>
                </a:glow>
              </a:effectLst>
            </a:endParaRPr>
          </a:p>
        </p:txBody>
      </p:sp>
      <p:sp>
        <p:nvSpPr>
          <p:cNvPr id="17" name="楕円 16">
            <a:extLst>
              <a:ext uri="{FF2B5EF4-FFF2-40B4-BE49-F238E27FC236}">
                <a16:creationId xmlns:a16="http://schemas.microsoft.com/office/drawing/2014/main" id="{40E66F9E-A060-3593-C2EB-9C79E2F97B47}"/>
              </a:ext>
            </a:extLst>
          </p:cNvPr>
          <p:cNvSpPr/>
          <p:nvPr/>
        </p:nvSpPr>
        <p:spPr>
          <a:xfrm rot="21127731">
            <a:off x="5634352" y="5517832"/>
            <a:ext cx="1124709" cy="453264"/>
          </a:xfrm>
          <a:prstGeom prst="ellipse">
            <a:avLst/>
          </a:prstGeom>
          <a:noFill/>
          <a:ln w="38100">
            <a:solidFill>
              <a:srgbClr val="F838D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000FF"/>
              </a:solidFill>
            </a:endParaRPr>
          </a:p>
        </p:txBody>
      </p:sp>
      <p:pic>
        <p:nvPicPr>
          <p:cNvPr id="23" name="Picture 2">
            <a:extLst>
              <a:ext uri="{FF2B5EF4-FFF2-40B4-BE49-F238E27FC236}">
                <a16:creationId xmlns:a16="http://schemas.microsoft.com/office/drawing/2014/main" id="{B075C0FA-F122-A6B1-7EB2-67835FAC6A2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09655" y="3097948"/>
            <a:ext cx="4731380" cy="2838827"/>
          </a:xfrm>
          <a:prstGeom prst="rect">
            <a:avLst/>
          </a:prstGeom>
          <a:noFill/>
          <a:extLst>
            <a:ext uri="{909E8E84-426E-40DD-AFC4-6F175D3DCCD1}">
              <a14:hiddenFill xmlns:a14="http://schemas.microsoft.com/office/drawing/2010/main">
                <a:solidFill>
                  <a:srgbClr val="FFFFFF"/>
                </a:solidFill>
              </a14:hiddenFill>
            </a:ext>
          </a:extLst>
        </p:spPr>
      </p:pic>
      <p:sp>
        <p:nvSpPr>
          <p:cNvPr id="24" name="テキスト ボックス 23">
            <a:extLst>
              <a:ext uri="{FF2B5EF4-FFF2-40B4-BE49-F238E27FC236}">
                <a16:creationId xmlns:a16="http://schemas.microsoft.com/office/drawing/2014/main" id="{F8366D6C-7476-C5AB-CE6F-49632888D93E}"/>
              </a:ext>
            </a:extLst>
          </p:cNvPr>
          <p:cNvSpPr txBox="1"/>
          <p:nvPr/>
        </p:nvSpPr>
        <p:spPr>
          <a:xfrm>
            <a:off x="7693651" y="3075972"/>
            <a:ext cx="540857" cy="338554"/>
          </a:xfrm>
          <a:prstGeom prst="rect">
            <a:avLst/>
          </a:prstGeom>
          <a:solidFill>
            <a:srgbClr val="A20000"/>
          </a:solidFill>
        </p:spPr>
        <p:txBody>
          <a:bodyPr wrap="square" rtlCol="0">
            <a:spAutoFit/>
          </a:bodyPr>
          <a:lstStyle/>
          <a:p>
            <a:r>
              <a:rPr kumimoji="1" lang="en-US" altLang="ja-JP" sz="1600">
                <a:solidFill>
                  <a:schemeClr val="bg1"/>
                </a:solidFill>
              </a:rPr>
              <a:t>SST </a:t>
            </a:r>
            <a:endParaRPr kumimoji="1" lang="ja-JP" altLang="en-US" sz="1600">
              <a:solidFill>
                <a:schemeClr val="bg1"/>
              </a:solidFill>
            </a:endParaRPr>
          </a:p>
        </p:txBody>
      </p:sp>
      <p:sp>
        <p:nvSpPr>
          <p:cNvPr id="27" name="楕円 26">
            <a:extLst>
              <a:ext uri="{FF2B5EF4-FFF2-40B4-BE49-F238E27FC236}">
                <a16:creationId xmlns:a16="http://schemas.microsoft.com/office/drawing/2014/main" id="{762D43C7-85D1-91AF-C3CC-8CB2B2565CC9}"/>
              </a:ext>
            </a:extLst>
          </p:cNvPr>
          <p:cNvSpPr/>
          <p:nvPr/>
        </p:nvSpPr>
        <p:spPr>
          <a:xfrm>
            <a:off x="9133765" y="3429000"/>
            <a:ext cx="957532" cy="474452"/>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テキスト ボックス 29">
            <a:extLst>
              <a:ext uri="{FF2B5EF4-FFF2-40B4-BE49-F238E27FC236}">
                <a16:creationId xmlns:a16="http://schemas.microsoft.com/office/drawing/2014/main" id="{39773D46-A7DE-6420-C682-B1DF96A2B01A}"/>
              </a:ext>
            </a:extLst>
          </p:cNvPr>
          <p:cNvSpPr txBox="1"/>
          <p:nvPr/>
        </p:nvSpPr>
        <p:spPr>
          <a:xfrm>
            <a:off x="8901270" y="4375089"/>
            <a:ext cx="1487060" cy="276999"/>
          </a:xfrm>
          <a:prstGeom prst="rect">
            <a:avLst/>
          </a:prstGeom>
          <a:solidFill>
            <a:schemeClr val="bg1"/>
          </a:solidFill>
          <a:ln>
            <a:solidFill>
              <a:srgbClr val="FF0000"/>
            </a:solidFill>
          </a:ln>
        </p:spPr>
        <p:txBody>
          <a:bodyPr wrap="square" rtlCol="0">
            <a:spAutoFit/>
          </a:bodyPr>
          <a:lstStyle/>
          <a:p>
            <a:r>
              <a:rPr kumimoji="1" lang="en-US" altLang="ja-JP" sz="1200" b="1">
                <a:solidFill>
                  <a:srgbClr val="FF0000"/>
                </a:solidFill>
              </a:rPr>
              <a:t>Significant warming</a:t>
            </a:r>
            <a:endParaRPr kumimoji="1" lang="ja-JP" altLang="en-US" sz="1200" b="1">
              <a:solidFill>
                <a:srgbClr val="FF0000"/>
              </a:solidFill>
            </a:endParaRPr>
          </a:p>
        </p:txBody>
      </p:sp>
      <p:cxnSp>
        <p:nvCxnSpPr>
          <p:cNvPr id="31" name="直線矢印コネクタ 30">
            <a:extLst>
              <a:ext uri="{FF2B5EF4-FFF2-40B4-BE49-F238E27FC236}">
                <a16:creationId xmlns:a16="http://schemas.microsoft.com/office/drawing/2014/main" id="{3FFB9D8A-FDC3-0B40-D3C1-372994725A74}"/>
              </a:ext>
            </a:extLst>
          </p:cNvPr>
          <p:cNvCxnSpPr>
            <a:cxnSpLocks/>
          </p:cNvCxnSpPr>
          <p:nvPr/>
        </p:nvCxnSpPr>
        <p:spPr>
          <a:xfrm flipH="1" flipV="1">
            <a:off x="9644800" y="3923416"/>
            <a:ext cx="15051" cy="45167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767813A6-DA07-B690-448E-E0A6AF4B39CA}"/>
              </a:ext>
            </a:extLst>
          </p:cNvPr>
          <p:cNvSpPr txBox="1"/>
          <p:nvPr/>
        </p:nvSpPr>
        <p:spPr>
          <a:xfrm>
            <a:off x="2630826" y="2678156"/>
            <a:ext cx="6438111" cy="338554"/>
          </a:xfrm>
          <a:prstGeom prst="rect">
            <a:avLst/>
          </a:prstGeom>
          <a:solidFill>
            <a:srgbClr val="A20000"/>
          </a:solidFill>
        </p:spPr>
        <p:txBody>
          <a:bodyPr wrap="square" rtlCol="0">
            <a:spAutoFit/>
          </a:bodyPr>
          <a:lstStyle/>
          <a:p>
            <a:pPr algn="ctr"/>
            <a:r>
              <a:rPr kumimoji="1" lang="en-US" altLang="ja-JP" sz="1600">
                <a:solidFill>
                  <a:schemeClr val="bg1"/>
                </a:solidFill>
              </a:rPr>
              <a:t>Difference</a:t>
            </a:r>
            <a:endParaRPr kumimoji="1" lang="ja-JP" altLang="en-US" sz="1600">
              <a:solidFill>
                <a:schemeClr val="bg1"/>
              </a:solidFill>
            </a:endParaRPr>
          </a:p>
        </p:txBody>
      </p:sp>
    </p:spTree>
    <p:extLst>
      <p:ext uri="{BB962C8B-B14F-4D97-AF65-F5344CB8AC3E}">
        <p14:creationId xmlns:p14="http://schemas.microsoft.com/office/powerpoint/2010/main" val="2257999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6D60CE-6790-72FD-0BD7-B0F03934C17F}"/>
            </a:ext>
          </a:extLst>
        </p:cNvPr>
        <p:cNvGrpSpPr/>
        <p:nvPr/>
      </p:nvGrpSpPr>
      <p:grpSpPr>
        <a:xfrm>
          <a:off x="0" y="0"/>
          <a:ext cx="0" cy="0"/>
          <a:chOff x="0" y="0"/>
          <a:chExt cx="0" cy="0"/>
        </a:xfrm>
      </p:grpSpPr>
      <p:sp>
        <p:nvSpPr>
          <p:cNvPr id="5" name="正方形/長方形 4">
            <a:extLst>
              <a:ext uri="{FF2B5EF4-FFF2-40B4-BE49-F238E27FC236}">
                <a16:creationId xmlns:a16="http://schemas.microsoft.com/office/drawing/2014/main" id="{DCD3103B-8772-AA92-137C-855C9589DCC7}"/>
              </a:ext>
            </a:extLst>
          </p:cNvPr>
          <p:cNvSpPr/>
          <p:nvPr/>
        </p:nvSpPr>
        <p:spPr>
          <a:xfrm>
            <a:off x="0" y="2"/>
            <a:ext cx="12192000" cy="67340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1200"/>
              </a:spcBef>
            </a:pPr>
            <a:r>
              <a:rPr kumimoji="1" lang="en-US" altLang="ja-JP" sz="3600" b="1">
                <a:solidFill>
                  <a:schemeClr val="bg1">
                    <a:lumMod val="95000"/>
                  </a:schemeClr>
                </a:solidFill>
              </a:rPr>
              <a:t>The subtropical jet around Japan shifted poleward</a:t>
            </a:r>
            <a:endParaRPr kumimoji="1" lang="en-US" altLang="ja-JP" b="1" i="1">
              <a:solidFill>
                <a:schemeClr val="bg1">
                  <a:lumMod val="95000"/>
                </a:schemeClr>
              </a:solidFill>
            </a:endParaRPr>
          </a:p>
        </p:txBody>
      </p:sp>
      <p:sp>
        <p:nvSpPr>
          <p:cNvPr id="26" name="テキスト ボックス 25">
            <a:extLst>
              <a:ext uri="{FF2B5EF4-FFF2-40B4-BE49-F238E27FC236}">
                <a16:creationId xmlns:a16="http://schemas.microsoft.com/office/drawing/2014/main" id="{8DEE0B42-7C1E-4614-FBC2-A0CE6EEFF5E3}"/>
              </a:ext>
            </a:extLst>
          </p:cNvPr>
          <p:cNvSpPr txBox="1"/>
          <p:nvPr/>
        </p:nvSpPr>
        <p:spPr>
          <a:xfrm>
            <a:off x="382137" y="658712"/>
            <a:ext cx="11546006" cy="2185214"/>
          </a:xfrm>
          <a:prstGeom prst="rect">
            <a:avLst/>
          </a:prstGeom>
          <a:noFill/>
        </p:spPr>
        <p:txBody>
          <a:bodyPr wrap="square" rtlCol="0">
            <a:spAutoFit/>
          </a:bodyPr>
          <a:lstStyle/>
          <a:p>
            <a:r>
              <a:rPr kumimoji="1" lang="en-US" altLang="ja-JP" b="1" u="sng"/>
              <a:t>Poleward shift of the subtropical jet</a:t>
            </a:r>
          </a:p>
          <a:p>
            <a:pPr marL="285750" indent="-285750">
              <a:buFont typeface="Wingdings" panose="05000000000000000000" pitchFamily="2" charset="2"/>
              <a:buChar char="ü"/>
            </a:pPr>
            <a:r>
              <a:rPr kumimoji="1" lang="en-US" altLang="ja-JP"/>
              <a:t>The subtropical jet (STJ) around Japan and over the North Pacific</a:t>
            </a:r>
            <a:r>
              <a:rPr kumimoji="1" lang="en-US" altLang="ja-JP" b="1">
                <a:solidFill>
                  <a:srgbClr val="FF0000"/>
                </a:solidFill>
              </a:rPr>
              <a:t> significantly shifted poleward.</a:t>
            </a:r>
            <a:endParaRPr kumimoji="1" lang="en-US" altLang="ja-JP"/>
          </a:p>
          <a:p>
            <a:pPr marL="285750" indent="-285750">
              <a:buFont typeface="Wingdings" panose="05000000000000000000" pitchFamily="2" charset="2"/>
              <a:buChar char="ü"/>
            </a:pPr>
            <a:r>
              <a:rPr kumimoji="1" lang="en-US" altLang="ja-JP"/>
              <a:t>A tripolar pattern emerges in response to the northward displacement of the subtropical jet.</a:t>
            </a:r>
          </a:p>
          <a:p>
            <a:pPr>
              <a:spcBef>
                <a:spcPts val="1200"/>
              </a:spcBef>
            </a:pPr>
            <a:r>
              <a:rPr kumimoji="1" lang="en-US" altLang="ja-JP" b="1" u="sng"/>
              <a:t>Impact of mid-latitude SST warming</a:t>
            </a:r>
          </a:p>
          <a:p>
            <a:pPr marL="285750" indent="-285750">
              <a:buFont typeface="Wingdings" panose="05000000000000000000" pitchFamily="2" charset="2"/>
              <a:buChar char="ü"/>
            </a:pPr>
            <a:r>
              <a:rPr kumimoji="1" lang="en-US" altLang="ja-JP"/>
              <a:t>According to an SST sensitivity experiment, about half of the poleward shift of the STJ was attributable to SST anomalies in the mid-latitudinal North Pacific.</a:t>
            </a:r>
          </a:p>
          <a:p>
            <a:pPr marL="285750" indent="-285750">
              <a:buFont typeface="Wingdings" panose="05000000000000000000" pitchFamily="2" charset="2"/>
              <a:buChar char="ü"/>
            </a:pPr>
            <a:r>
              <a:rPr kumimoji="1" lang="en-US" altLang="ja-JP"/>
              <a:t>This mechanism may be linked to a poleward shift of the storm track along the oceanic polar front.</a:t>
            </a:r>
          </a:p>
        </p:txBody>
      </p:sp>
      <p:sp>
        <p:nvSpPr>
          <p:cNvPr id="10" name="テキスト ボックス 9">
            <a:extLst>
              <a:ext uri="{FF2B5EF4-FFF2-40B4-BE49-F238E27FC236}">
                <a16:creationId xmlns:a16="http://schemas.microsoft.com/office/drawing/2014/main" id="{D10A3B89-E9FD-5393-9E53-146645A0BE9B}"/>
              </a:ext>
            </a:extLst>
          </p:cNvPr>
          <p:cNvSpPr txBox="1"/>
          <p:nvPr/>
        </p:nvSpPr>
        <p:spPr>
          <a:xfrm>
            <a:off x="8599526" y="3024988"/>
            <a:ext cx="790132" cy="369332"/>
          </a:xfrm>
          <a:prstGeom prst="rect">
            <a:avLst/>
          </a:prstGeom>
          <a:solidFill>
            <a:srgbClr val="A20000"/>
          </a:solidFill>
        </p:spPr>
        <p:txBody>
          <a:bodyPr wrap="square" rtlCol="0">
            <a:spAutoFit/>
          </a:bodyPr>
          <a:lstStyle/>
          <a:p>
            <a:r>
              <a:rPr kumimoji="1" lang="en-US" altLang="ja-JP">
                <a:solidFill>
                  <a:schemeClr val="bg1"/>
                </a:solidFill>
              </a:rPr>
              <a:t>U200</a:t>
            </a:r>
          </a:p>
        </p:txBody>
      </p:sp>
      <p:sp>
        <p:nvSpPr>
          <p:cNvPr id="11" name="スライド番号プレースホルダー 3">
            <a:extLst>
              <a:ext uri="{FF2B5EF4-FFF2-40B4-BE49-F238E27FC236}">
                <a16:creationId xmlns:a16="http://schemas.microsoft.com/office/drawing/2014/main" id="{F4E37D2C-344C-A835-AF4E-43BA121D052E}"/>
              </a:ext>
            </a:extLst>
          </p:cNvPr>
          <p:cNvSpPr>
            <a:spLocks noGrp="1"/>
          </p:cNvSpPr>
          <p:nvPr>
            <p:ph type="sldNum" sz="quarter" idx="12"/>
          </p:nvPr>
        </p:nvSpPr>
        <p:spPr>
          <a:xfrm>
            <a:off x="10134600" y="6492875"/>
            <a:ext cx="2057400" cy="365125"/>
          </a:xfrm>
        </p:spPr>
        <p:txBody>
          <a:bodyPr/>
          <a:lstStyle/>
          <a:p>
            <a:fld id="{9034D277-D458-43FC-9BC0-46A4ACF4CCEB}" type="slidenum">
              <a:rPr kumimoji="1" lang="ja-JP" altLang="en-US" smtClean="0"/>
              <a:t>8</a:t>
            </a:fld>
            <a:endParaRPr kumimoji="1" lang="ja-JP" altLang="en-US"/>
          </a:p>
        </p:txBody>
      </p:sp>
      <p:pic>
        <p:nvPicPr>
          <p:cNvPr id="14" name="Picture 2">
            <a:extLst>
              <a:ext uri="{FF2B5EF4-FFF2-40B4-BE49-F238E27FC236}">
                <a16:creationId xmlns:a16="http://schemas.microsoft.com/office/drawing/2014/main" id="{345DAF63-E4EC-F50C-1537-030543C673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5686" y="2992501"/>
            <a:ext cx="3057102" cy="3328967"/>
          </a:xfrm>
          <a:prstGeom prst="rect">
            <a:avLst/>
          </a:prstGeom>
          <a:noFill/>
          <a:extLst>
            <a:ext uri="{909E8E84-426E-40DD-AFC4-6F175D3DCCD1}">
              <a14:hiddenFill xmlns:a14="http://schemas.microsoft.com/office/drawing/2010/main">
                <a:solidFill>
                  <a:srgbClr val="FFFFFF"/>
                </a:solidFill>
              </a14:hiddenFill>
            </a:ext>
          </a:extLst>
        </p:spPr>
      </p:pic>
      <p:sp>
        <p:nvSpPr>
          <p:cNvPr id="16" name="テキスト ボックス 15">
            <a:extLst>
              <a:ext uri="{FF2B5EF4-FFF2-40B4-BE49-F238E27FC236}">
                <a16:creationId xmlns:a16="http://schemas.microsoft.com/office/drawing/2014/main" id="{4612B099-1B53-72EA-4DF0-A1A2E11919B7}"/>
              </a:ext>
            </a:extLst>
          </p:cNvPr>
          <p:cNvSpPr txBox="1"/>
          <p:nvPr/>
        </p:nvSpPr>
        <p:spPr>
          <a:xfrm>
            <a:off x="820298" y="2992501"/>
            <a:ext cx="1786424" cy="369332"/>
          </a:xfrm>
          <a:prstGeom prst="rect">
            <a:avLst/>
          </a:prstGeom>
          <a:solidFill>
            <a:srgbClr val="A20000"/>
          </a:solidFill>
        </p:spPr>
        <p:txBody>
          <a:bodyPr wrap="square" rtlCol="0">
            <a:spAutoFit/>
          </a:bodyPr>
          <a:lstStyle/>
          <a:p>
            <a:r>
              <a:rPr kumimoji="1" lang="en-US" altLang="ja-JP">
                <a:solidFill>
                  <a:schemeClr val="bg1"/>
                </a:solidFill>
              </a:rPr>
              <a:t>Difference(U200)</a:t>
            </a:r>
            <a:endParaRPr kumimoji="1" lang="ja-JP" altLang="en-US">
              <a:solidFill>
                <a:schemeClr val="bg1"/>
              </a:solidFill>
            </a:endParaRPr>
          </a:p>
        </p:txBody>
      </p:sp>
      <p:sp>
        <p:nvSpPr>
          <p:cNvPr id="17" name="テキスト ボックス 16">
            <a:extLst>
              <a:ext uri="{FF2B5EF4-FFF2-40B4-BE49-F238E27FC236}">
                <a16:creationId xmlns:a16="http://schemas.microsoft.com/office/drawing/2014/main" id="{75E44784-C369-8647-1D0D-EEB6A26F7D64}"/>
              </a:ext>
            </a:extLst>
          </p:cNvPr>
          <p:cNvSpPr txBox="1"/>
          <p:nvPr/>
        </p:nvSpPr>
        <p:spPr>
          <a:xfrm>
            <a:off x="1237724" y="3364136"/>
            <a:ext cx="2645064" cy="276999"/>
          </a:xfrm>
          <a:prstGeom prst="rect">
            <a:avLst/>
          </a:prstGeom>
          <a:solidFill>
            <a:schemeClr val="bg1"/>
          </a:solidFill>
          <a:ln>
            <a:solidFill>
              <a:schemeClr val="tx1"/>
            </a:solidFill>
          </a:ln>
        </p:spPr>
        <p:txBody>
          <a:bodyPr wrap="square" rtlCol="0">
            <a:spAutoFit/>
          </a:bodyPr>
          <a:lstStyle/>
          <a:p>
            <a:r>
              <a:rPr kumimoji="1" lang="en-US" altLang="ja-JP" sz="1200" b="1">
                <a:solidFill>
                  <a:srgbClr val="FF0000"/>
                </a:solidFill>
              </a:rPr>
              <a:t>― </a:t>
            </a:r>
            <a:r>
              <a:rPr kumimoji="1" lang="en-US" altLang="ja-JP" sz="1200" b="1"/>
              <a:t>: 20 and 30 m s⁻¹ contours</a:t>
            </a:r>
            <a:r>
              <a:rPr kumimoji="1" lang="ja-JP" altLang="en-US" sz="1200" b="1"/>
              <a:t> </a:t>
            </a:r>
            <a:r>
              <a:rPr kumimoji="1" lang="en-US" altLang="ja-JP" sz="1200" b="1"/>
              <a:t>of</a:t>
            </a:r>
            <a:r>
              <a:rPr kumimoji="1" lang="ja-JP" altLang="en-US" sz="1200" b="1"/>
              <a:t> </a:t>
            </a:r>
            <a:r>
              <a:rPr kumimoji="1" lang="en-US" altLang="ja-JP" sz="1200" b="1"/>
              <a:t>normal</a:t>
            </a:r>
            <a:endParaRPr kumimoji="1" lang="ja-JP" altLang="en-US" sz="1200" b="1"/>
          </a:p>
        </p:txBody>
      </p:sp>
      <p:sp>
        <p:nvSpPr>
          <p:cNvPr id="18" name="テキスト ボックス 17">
            <a:extLst>
              <a:ext uri="{FF2B5EF4-FFF2-40B4-BE49-F238E27FC236}">
                <a16:creationId xmlns:a16="http://schemas.microsoft.com/office/drawing/2014/main" id="{4AC54E4F-257C-F99A-B20C-9425C3B48881}"/>
              </a:ext>
            </a:extLst>
          </p:cNvPr>
          <p:cNvSpPr txBox="1"/>
          <p:nvPr/>
        </p:nvSpPr>
        <p:spPr>
          <a:xfrm>
            <a:off x="4213430" y="4807939"/>
            <a:ext cx="973360" cy="523220"/>
          </a:xfrm>
          <a:prstGeom prst="rect">
            <a:avLst/>
          </a:prstGeom>
          <a:noFill/>
          <a:ln>
            <a:solidFill>
              <a:srgbClr val="00B050"/>
            </a:solidFill>
          </a:ln>
        </p:spPr>
        <p:txBody>
          <a:bodyPr wrap="square" rtlCol="0">
            <a:spAutoFit/>
          </a:bodyPr>
          <a:lstStyle/>
          <a:p>
            <a:r>
              <a:rPr kumimoji="1" lang="en-US" altLang="ja-JP" sz="1400" b="1">
                <a:solidFill>
                  <a:srgbClr val="00B050"/>
                </a:solidFill>
              </a:rPr>
              <a:t>STJ Shifted poleward</a:t>
            </a:r>
          </a:p>
        </p:txBody>
      </p:sp>
      <p:cxnSp>
        <p:nvCxnSpPr>
          <p:cNvPr id="28" name="直線矢印コネクタ 27">
            <a:extLst>
              <a:ext uri="{FF2B5EF4-FFF2-40B4-BE49-F238E27FC236}">
                <a16:creationId xmlns:a16="http://schemas.microsoft.com/office/drawing/2014/main" id="{709B6DA3-DDED-4E18-89D8-E2F5651B98BA}"/>
              </a:ext>
            </a:extLst>
          </p:cNvPr>
          <p:cNvCxnSpPr>
            <a:cxnSpLocks/>
            <a:stCxn id="18" idx="1"/>
          </p:cNvCxnSpPr>
          <p:nvPr/>
        </p:nvCxnSpPr>
        <p:spPr>
          <a:xfrm flipH="1">
            <a:off x="3398289" y="5069549"/>
            <a:ext cx="815141" cy="261610"/>
          </a:xfrm>
          <a:prstGeom prst="straightConnector1">
            <a:avLst/>
          </a:prstGeom>
          <a:ln w="38100">
            <a:solidFill>
              <a:srgbClr val="00B050"/>
            </a:solidFill>
            <a:tailEnd type="triangle"/>
          </a:ln>
        </p:spPr>
        <p:style>
          <a:lnRef idx="3">
            <a:schemeClr val="accent2"/>
          </a:lnRef>
          <a:fillRef idx="0">
            <a:schemeClr val="accent2"/>
          </a:fillRef>
          <a:effectRef idx="2">
            <a:schemeClr val="accent2"/>
          </a:effectRef>
          <a:fontRef idx="minor">
            <a:schemeClr val="tx1"/>
          </a:fontRef>
        </p:style>
      </p:cxnSp>
      <p:sp>
        <p:nvSpPr>
          <p:cNvPr id="39" name="四角形: 角を丸くする 38">
            <a:extLst>
              <a:ext uri="{FF2B5EF4-FFF2-40B4-BE49-F238E27FC236}">
                <a16:creationId xmlns:a16="http://schemas.microsoft.com/office/drawing/2014/main" id="{B3D5F827-9832-B29E-BADB-49F611883E24}"/>
              </a:ext>
            </a:extLst>
          </p:cNvPr>
          <p:cNvSpPr/>
          <p:nvPr/>
        </p:nvSpPr>
        <p:spPr>
          <a:xfrm rot="19779424">
            <a:off x="2216059" y="4952980"/>
            <a:ext cx="1134439" cy="810835"/>
          </a:xfrm>
          <a:prstGeom prst="roundRect">
            <a:avLst/>
          </a:prstGeom>
          <a:noFill/>
          <a:ln w="381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テキスト ボックス 48">
            <a:extLst>
              <a:ext uri="{FF2B5EF4-FFF2-40B4-BE49-F238E27FC236}">
                <a16:creationId xmlns:a16="http://schemas.microsoft.com/office/drawing/2014/main" id="{8EE01F56-3CFE-12DD-DE40-FC833B4D9344}"/>
              </a:ext>
            </a:extLst>
          </p:cNvPr>
          <p:cNvSpPr txBox="1"/>
          <p:nvPr/>
        </p:nvSpPr>
        <p:spPr>
          <a:xfrm>
            <a:off x="134824" y="6376746"/>
            <a:ext cx="4558207" cy="430887"/>
          </a:xfrm>
          <a:prstGeom prst="rect">
            <a:avLst/>
          </a:prstGeom>
          <a:solidFill>
            <a:schemeClr val="bg1"/>
          </a:solidFill>
          <a:ln>
            <a:solidFill>
              <a:schemeClr val="tx1"/>
            </a:solidFill>
          </a:ln>
        </p:spPr>
        <p:txBody>
          <a:bodyPr wrap="square" rtlCol="0">
            <a:spAutoFit/>
          </a:bodyPr>
          <a:lstStyle/>
          <a:p>
            <a:pPr marL="171450" indent="-171450">
              <a:buFont typeface="Arial" panose="020B0604020202020204" pitchFamily="34" charset="0"/>
              <a:buChar char="•"/>
            </a:pPr>
            <a:r>
              <a:rPr kumimoji="1" lang="en-US" altLang="ja-JP" sz="1100" b="1"/>
              <a:t>Contours indicate </a:t>
            </a:r>
            <a:r>
              <a:rPr lang="en-US" altLang="ja-JP" sz="1100" b="1"/>
              <a:t>mean differences between 2023–2025 and 2010–2022</a:t>
            </a:r>
          </a:p>
          <a:p>
            <a:pPr marL="171450" indent="-171450">
              <a:buFont typeface="Arial" panose="020B0604020202020204" pitchFamily="34" charset="0"/>
              <a:buChar char="•"/>
            </a:pPr>
            <a:r>
              <a:rPr kumimoji="1" lang="en-US" altLang="ja-JP" sz="1100" b="1"/>
              <a:t>Color shades indicate regions significant at the 95% confidence level</a:t>
            </a:r>
            <a:endParaRPr kumimoji="1" lang="ja-JP" altLang="en-US" sz="1100" b="1"/>
          </a:p>
        </p:txBody>
      </p:sp>
      <p:pic>
        <p:nvPicPr>
          <p:cNvPr id="3" name="図 2">
            <a:extLst>
              <a:ext uri="{FF2B5EF4-FFF2-40B4-BE49-F238E27FC236}">
                <a16:creationId xmlns:a16="http://schemas.microsoft.com/office/drawing/2014/main" id="{E60C7346-C2D1-0CCA-B431-B3A74BD815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4970" y="2992501"/>
            <a:ext cx="3134556" cy="3500374"/>
          </a:xfrm>
          <a:prstGeom prst="rect">
            <a:avLst/>
          </a:prstGeom>
        </p:spPr>
      </p:pic>
      <p:sp>
        <p:nvSpPr>
          <p:cNvPr id="6" name="テキスト ボックス 5">
            <a:extLst>
              <a:ext uri="{FF2B5EF4-FFF2-40B4-BE49-F238E27FC236}">
                <a16:creationId xmlns:a16="http://schemas.microsoft.com/office/drawing/2014/main" id="{81BFEA2C-6CEC-502C-4BA7-4F832D3C3C74}"/>
              </a:ext>
            </a:extLst>
          </p:cNvPr>
          <p:cNvSpPr txBox="1"/>
          <p:nvPr/>
        </p:nvSpPr>
        <p:spPr>
          <a:xfrm>
            <a:off x="8604914" y="3456471"/>
            <a:ext cx="3541210" cy="2616101"/>
          </a:xfrm>
          <a:prstGeom prst="rect">
            <a:avLst/>
          </a:prstGeom>
          <a:solidFill>
            <a:schemeClr val="accent2">
              <a:lumMod val="40000"/>
              <a:lumOff val="60000"/>
            </a:schemeClr>
          </a:solidFill>
        </p:spPr>
        <p:txBody>
          <a:bodyPr wrap="square" rtlCol="0">
            <a:spAutoFit/>
          </a:bodyPr>
          <a:lstStyle/>
          <a:p>
            <a:r>
              <a:rPr kumimoji="1" lang="en-US" altLang="ja-JP"/>
              <a:t>Result of SST sensitivity experiment </a:t>
            </a:r>
            <a:r>
              <a:rPr kumimoji="1" lang="en-US" altLang="ja-JP" sz="1600"/>
              <a:t>Contour : Exp.1</a:t>
            </a:r>
          </a:p>
          <a:p>
            <a:r>
              <a:rPr kumimoji="1" lang="en-US" altLang="ja-JP" sz="1600"/>
              <a:t>Color shades : ( Exp.2 – Exp.1 )</a:t>
            </a:r>
          </a:p>
          <a:p>
            <a:r>
              <a:rPr kumimoji="1" lang="en-US" altLang="ja-JP" sz="1600"/>
              <a:t>Dot : Significant area of 95%</a:t>
            </a:r>
          </a:p>
          <a:p>
            <a:r>
              <a:rPr kumimoji="1" lang="en-US" altLang="ja-JP" sz="1600"/>
              <a:t>                                         confidence level</a:t>
            </a:r>
          </a:p>
          <a:p>
            <a:endParaRPr kumimoji="1" lang="en-US" altLang="ja-JP" sz="1600"/>
          </a:p>
          <a:p>
            <a:r>
              <a:rPr kumimoji="1" lang="en-US" altLang="ja-JP" sz="1600"/>
              <a:t>Exp.1 : Climatological SST for the globe</a:t>
            </a:r>
          </a:p>
          <a:p>
            <a:r>
              <a:rPr kumimoji="1" lang="en-US" altLang="ja-JP" sz="1600"/>
              <a:t>Exp.2 : Observed SST within  30–60</a:t>
            </a:r>
            <a:r>
              <a:rPr kumimoji="1" lang="en-US" altLang="ja-JP" sz="1600" spc="-1000"/>
              <a:t> ° </a:t>
            </a:r>
            <a:r>
              <a:rPr kumimoji="1" lang="en-US" altLang="ja-JP" sz="1600"/>
              <a:t>N, </a:t>
            </a:r>
          </a:p>
          <a:p>
            <a:r>
              <a:rPr kumimoji="1" lang="en-US" altLang="ja-JP" sz="1600"/>
              <a:t>             120</a:t>
            </a:r>
            <a:r>
              <a:rPr kumimoji="1" lang="en-US" altLang="ja-JP" sz="1600" spc="-1000"/>
              <a:t> ° </a:t>
            </a:r>
            <a:r>
              <a:rPr kumimoji="1" lang="en-US" altLang="ja-JP" sz="1600"/>
              <a:t>E–120</a:t>
            </a:r>
            <a:r>
              <a:rPr kumimoji="1" lang="en-US" altLang="ja-JP" sz="1600" spc="-1000"/>
              <a:t> ° </a:t>
            </a:r>
            <a:r>
              <a:rPr kumimoji="1" lang="en-US" altLang="ja-JP" sz="1600"/>
              <a:t>W and climatological</a:t>
            </a:r>
          </a:p>
          <a:p>
            <a:r>
              <a:rPr kumimoji="1" lang="en-US" altLang="ja-JP" sz="1600"/>
              <a:t>             SST elsewhere</a:t>
            </a:r>
            <a:endParaRPr kumimoji="1" lang="ja-JP" altLang="en-US">
              <a:solidFill>
                <a:schemeClr val="bg1"/>
              </a:solidFill>
            </a:endParaRPr>
          </a:p>
        </p:txBody>
      </p:sp>
    </p:spTree>
    <p:extLst>
      <p:ext uri="{BB962C8B-B14F-4D97-AF65-F5344CB8AC3E}">
        <p14:creationId xmlns:p14="http://schemas.microsoft.com/office/powerpoint/2010/main" val="2576347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96B830-F197-9CE3-8A11-FFF1E096E16D}"/>
            </a:ext>
          </a:extLst>
        </p:cNvPr>
        <p:cNvGrpSpPr/>
        <p:nvPr/>
      </p:nvGrpSpPr>
      <p:grpSpPr>
        <a:xfrm>
          <a:off x="0" y="0"/>
          <a:ext cx="0" cy="0"/>
          <a:chOff x="0" y="0"/>
          <a:chExt cx="0" cy="0"/>
        </a:xfrm>
      </p:grpSpPr>
      <p:pic>
        <p:nvPicPr>
          <p:cNvPr id="13" name="Picture 2">
            <a:extLst>
              <a:ext uri="{FF2B5EF4-FFF2-40B4-BE49-F238E27FC236}">
                <a16:creationId xmlns:a16="http://schemas.microsoft.com/office/drawing/2014/main" id="{0F61BCE7-A63E-6A99-F5CE-373A15B7023C}"/>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8038339" y="3177154"/>
            <a:ext cx="3926800" cy="121007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a:extLst>
              <a:ext uri="{FF2B5EF4-FFF2-40B4-BE49-F238E27FC236}">
                <a16:creationId xmlns:a16="http://schemas.microsoft.com/office/drawing/2014/main" id="{E2ADFF8C-D03A-BAC1-2648-11C9ACC31C0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8038338" y="4245154"/>
            <a:ext cx="3926799" cy="1210074"/>
          </a:xfrm>
          <a:prstGeom prst="rect">
            <a:avLst/>
          </a:prstGeom>
          <a:noFill/>
          <a:extLst>
            <a:ext uri="{909E8E84-426E-40DD-AFC4-6F175D3DCCD1}">
              <a14:hiddenFill xmlns:a14="http://schemas.microsoft.com/office/drawing/2010/main">
                <a:solidFill>
                  <a:srgbClr val="FFFFFF"/>
                </a:solidFill>
              </a14:hiddenFill>
            </a:ext>
          </a:extLst>
        </p:spPr>
      </p:pic>
      <p:sp>
        <p:nvSpPr>
          <p:cNvPr id="4" name="スライド番号プレースホルダー 3">
            <a:extLst>
              <a:ext uri="{FF2B5EF4-FFF2-40B4-BE49-F238E27FC236}">
                <a16:creationId xmlns:a16="http://schemas.microsoft.com/office/drawing/2014/main" id="{7E887B86-C634-3978-1B17-9F30EDA95BDA}"/>
              </a:ext>
            </a:extLst>
          </p:cNvPr>
          <p:cNvSpPr>
            <a:spLocks noGrp="1"/>
          </p:cNvSpPr>
          <p:nvPr>
            <p:ph type="sldNum" sz="quarter" idx="12"/>
          </p:nvPr>
        </p:nvSpPr>
        <p:spPr>
          <a:xfrm>
            <a:off x="10134600" y="6558823"/>
            <a:ext cx="2057400" cy="365125"/>
          </a:xfrm>
        </p:spPr>
        <p:txBody>
          <a:bodyPr/>
          <a:lstStyle/>
          <a:p>
            <a:fld id="{9034D277-D458-43FC-9BC0-46A4ACF4CCEB}" type="slidenum">
              <a:rPr kumimoji="1" lang="ja-JP" altLang="en-US" smtClean="0"/>
              <a:t>9</a:t>
            </a:fld>
            <a:endParaRPr kumimoji="1" lang="ja-JP" altLang="en-US"/>
          </a:p>
        </p:txBody>
      </p:sp>
      <p:sp>
        <p:nvSpPr>
          <p:cNvPr id="5" name="正方形/長方形 4">
            <a:extLst>
              <a:ext uri="{FF2B5EF4-FFF2-40B4-BE49-F238E27FC236}">
                <a16:creationId xmlns:a16="http://schemas.microsoft.com/office/drawing/2014/main" id="{23E50CAA-4760-984A-42F8-DE9B2EE31C9C}"/>
              </a:ext>
            </a:extLst>
          </p:cNvPr>
          <p:cNvSpPr/>
          <p:nvPr/>
        </p:nvSpPr>
        <p:spPr>
          <a:xfrm>
            <a:off x="0" y="2"/>
            <a:ext cx="12192000" cy="665416"/>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1200"/>
              </a:spcBef>
            </a:pPr>
            <a:r>
              <a:rPr kumimoji="1" lang="en-US" altLang="ja-JP" sz="3600" b="1">
                <a:solidFill>
                  <a:schemeClr val="bg1">
                    <a:lumMod val="95000"/>
                  </a:schemeClr>
                </a:solidFill>
              </a:rPr>
              <a:t>Cloud–SST feedback contributed to SST warming</a:t>
            </a:r>
            <a:endParaRPr kumimoji="1" lang="en-US" altLang="ja-JP" b="1">
              <a:solidFill>
                <a:schemeClr val="bg1">
                  <a:lumMod val="95000"/>
                </a:schemeClr>
              </a:solidFill>
            </a:endParaRPr>
          </a:p>
        </p:txBody>
      </p:sp>
      <p:sp>
        <p:nvSpPr>
          <p:cNvPr id="26" name="テキスト ボックス 25">
            <a:extLst>
              <a:ext uri="{FF2B5EF4-FFF2-40B4-BE49-F238E27FC236}">
                <a16:creationId xmlns:a16="http://schemas.microsoft.com/office/drawing/2014/main" id="{2F5E5F98-88EA-DCEF-90CD-F2B08E2F2B65}"/>
              </a:ext>
            </a:extLst>
          </p:cNvPr>
          <p:cNvSpPr txBox="1"/>
          <p:nvPr/>
        </p:nvSpPr>
        <p:spPr>
          <a:xfrm>
            <a:off x="68891" y="919166"/>
            <a:ext cx="12054215" cy="1708160"/>
          </a:xfrm>
          <a:prstGeom prst="rect">
            <a:avLst/>
          </a:prstGeom>
          <a:noFill/>
        </p:spPr>
        <p:txBody>
          <a:bodyPr wrap="square" rtlCol="0">
            <a:spAutoFit/>
          </a:bodyPr>
          <a:lstStyle/>
          <a:p>
            <a:pPr marL="285750" indent="-285750">
              <a:buFont typeface="Wingdings" panose="05000000000000000000" pitchFamily="2" charset="2"/>
              <a:buChar char="ü"/>
            </a:pPr>
            <a:r>
              <a:rPr kumimoji="1" lang="en-US" altLang="ja-JP" sz="2000"/>
              <a:t>SST warming in the mid-latitude North Pacific decreased low-level clouds, enhanced downward shortwave radiation and latent heat flux.</a:t>
            </a:r>
          </a:p>
          <a:p>
            <a:pPr marL="342900" indent="-342900">
              <a:spcBef>
                <a:spcPts val="600"/>
              </a:spcBef>
              <a:buFont typeface="Wingdings" panose="05000000000000000000" pitchFamily="2" charset="2"/>
              <a:buChar char="Ø"/>
            </a:pPr>
            <a:r>
              <a:rPr kumimoji="1" lang="en-US" altLang="ja-JP" sz="2000"/>
              <a:t>These features suggest that SST and surface air temperature increased around Japan and eastward over the ocean in the summers from 2023 to 2025, </a:t>
            </a:r>
            <a:r>
              <a:rPr kumimoji="1" lang="en-US" altLang="ja-JP" sz="2000" b="1">
                <a:solidFill>
                  <a:srgbClr val="FF0000"/>
                </a:solidFill>
              </a:rPr>
              <a:t>accompanied by cloud–SST feedback </a:t>
            </a:r>
            <a:r>
              <a:rPr kumimoji="1" lang="en-US" altLang="ja-JP" sz="2000"/>
              <a:t>(e.g., Norris and </a:t>
            </a:r>
            <a:r>
              <a:rPr kumimoji="1" lang="en-US" altLang="ja-JP" sz="2000" err="1"/>
              <a:t>Leovy</a:t>
            </a:r>
            <a:r>
              <a:rPr kumimoji="1" lang="en-US" altLang="ja-JP" sz="2000"/>
              <a:t> 1994; Norris et al. 1998; Sato et al. 2024).</a:t>
            </a:r>
          </a:p>
        </p:txBody>
      </p:sp>
      <p:pic>
        <p:nvPicPr>
          <p:cNvPr id="2" name="図 1">
            <a:extLst>
              <a:ext uri="{FF2B5EF4-FFF2-40B4-BE49-F238E27FC236}">
                <a16:creationId xmlns:a16="http://schemas.microsoft.com/office/drawing/2014/main" id="{2188ABDB-62EA-52C4-22DB-017E93DA4846}"/>
              </a:ext>
            </a:extLst>
          </p:cNvPr>
          <p:cNvPicPr>
            <a:picLocks noChangeAspect="1"/>
          </p:cNvPicPr>
          <p:nvPr/>
        </p:nvPicPr>
        <p:blipFill>
          <a:blip r:embed="rId4" cstate="print">
            <a:extLst>
              <a:ext uri="{28A0092B-C50C-407E-A947-70E740481C1C}">
                <a14:useLocalDpi xmlns:a14="http://schemas.microsoft.com/office/drawing/2010/main" val="0"/>
              </a:ext>
            </a:extLst>
          </a:blip>
          <a:srcRect t="-15370"/>
          <a:stretch>
            <a:fillRect/>
          </a:stretch>
        </p:blipFill>
        <p:spPr>
          <a:xfrm>
            <a:off x="2350157" y="3401242"/>
            <a:ext cx="2746311" cy="2965438"/>
          </a:xfrm>
          <a:prstGeom prst="rect">
            <a:avLst/>
          </a:prstGeom>
        </p:spPr>
      </p:pic>
      <p:pic>
        <p:nvPicPr>
          <p:cNvPr id="3" name="図 2">
            <a:extLst>
              <a:ext uri="{FF2B5EF4-FFF2-40B4-BE49-F238E27FC236}">
                <a16:creationId xmlns:a16="http://schemas.microsoft.com/office/drawing/2014/main" id="{179E7185-4F05-4D97-64E5-07DD9CC13CC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116907" y="3812423"/>
            <a:ext cx="2461384" cy="2342718"/>
          </a:xfrm>
          <a:prstGeom prst="rect">
            <a:avLst/>
          </a:prstGeom>
        </p:spPr>
      </p:pic>
      <p:sp>
        <p:nvSpPr>
          <p:cNvPr id="6" name="テキスト ボックス 5">
            <a:extLst>
              <a:ext uri="{FF2B5EF4-FFF2-40B4-BE49-F238E27FC236}">
                <a16:creationId xmlns:a16="http://schemas.microsoft.com/office/drawing/2014/main" id="{4078FC26-7912-F29B-3578-28E76006266D}"/>
              </a:ext>
            </a:extLst>
          </p:cNvPr>
          <p:cNvSpPr txBox="1"/>
          <p:nvPr/>
        </p:nvSpPr>
        <p:spPr>
          <a:xfrm>
            <a:off x="124133" y="3485092"/>
            <a:ext cx="2325545" cy="338554"/>
          </a:xfrm>
          <a:prstGeom prst="rect">
            <a:avLst/>
          </a:prstGeom>
          <a:solidFill>
            <a:srgbClr val="A20000"/>
          </a:solidFill>
        </p:spPr>
        <p:txBody>
          <a:bodyPr wrap="square" rtlCol="0">
            <a:spAutoFit/>
          </a:bodyPr>
          <a:lstStyle/>
          <a:p>
            <a:r>
              <a:rPr kumimoji="1" lang="en-US" altLang="ja-JP" sz="1600">
                <a:solidFill>
                  <a:schemeClr val="bg1"/>
                </a:solidFill>
              </a:rPr>
              <a:t>Shortwave radiation flux</a:t>
            </a:r>
            <a:endParaRPr kumimoji="1" lang="ja-JP" altLang="en-US" sz="1600">
              <a:solidFill>
                <a:schemeClr val="bg1"/>
              </a:solidFill>
            </a:endParaRPr>
          </a:p>
        </p:txBody>
      </p:sp>
      <p:sp>
        <p:nvSpPr>
          <p:cNvPr id="7" name="テキスト ボックス 6">
            <a:extLst>
              <a:ext uri="{FF2B5EF4-FFF2-40B4-BE49-F238E27FC236}">
                <a16:creationId xmlns:a16="http://schemas.microsoft.com/office/drawing/2014/main" id="{6A8EC00D-C65F-B5E4-A419-B5EE2C083F98}"/>
              </a:ext>
            </a:extLst>
          </p:cNvPr>
          <p:cNvSpPr txBox="1"/>
          <p:nvPr/>
        </p:nvSpPr>
        <p:spPr>
          <a:xfrm>
            <a:off x="2653366" y="3481768"/>
            <a:ext cx="1980055" cy="338554"/>
          </a:xfrm>
          <a:prstGeom prst="rect">
            <a:avLst/>
          </a:prstGeom>
          <a:solidFill>
            <a:srgbClr val="A20000"/>
          </a:solidFill>
        </p:spPr>
        <p:txBody>
          <a:bodyPr wrap="square" rtlCol="0">
            <a:spAutoFit/>
          </a:bodyPr>
          <a:lstStyle/>
          <a:p>
            <a:r>
              <a:rPr kumimoji="1" lang="en-US" altLang="ja-JP" sz="1600">
                <a:solidFill>
                  <a:schemeClr val="bg1"/>
                </a:solidFill>
              </a:rPr>
              <a:t>Low-level cloudiness</a:t>
            </a:r>
          </a:p>
        </p:txBody>
      </p:sp>
      <p:sp>
        <p:nvSpPr>
          <p:cNvPr id="28" name="楕円 27">
            <a:extLst>
              <a:ext uri="{FF2B5EF4-FFF2-40B4-BE49-F238E27FC236}">
                <a16:creationId xmlns:a16="http://schemas.microsoft.com/office/drawing/2014/main" id="{8697C9D8-4B0D-A310-7D99-C1B7BE042D97}"/>
              </a:ext>
            </a:extLst>
          </p:cNvPr>
          <p:cNvSpPr/>
          <p:nvPr/>
        </p:nvSpPr>
        <p:spPr>
          <a:xfrm>
            <a:off x="2941244" y="4568935"/>
            <a:ext cx="889452" cy="474452"/>
          </a:xfrm>
          <a:prstGeom prst="ellipse">
            <a:avLst/>
          </a:prstGeom>
          <a:noFill/>
          <a:ln w="38100">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a:extLst>
              <a:ext uri="{FF2B5EF4-FFF2-40B4-BE49-F238E27FC236}">
                <a16:creationId xmlns:a16="http://schemas.microsoft.com/office/drawing/2014/main" id="{250D6169-D7CA-7C3E-BEB9-08E1B14BDEFB}"/>
              </a:ext>
            </a:extLst>
          </p:cNvPr>
          <p:cNvSpPr txBox="1"/>
          <p:nvPr/>
        </p:nvSpPr>
        <p:spPr>
          <a:xfrm>
            <a:off x="3425651" y="5555118"/>
            <a:ext cx="1605303" cy="523220"/>
          </a:xfrm>
          <a:prstGeom prst="rect">
            <a:avLst/>
          </a:prstGeom>
          <a:solidFill>
            <a:schemeClr val="bg1"/>
          </a:solidFill>
          <a:ln>
            <a:solidFill>
              <a:srgbClr val="0000FF"/>
            </a:solidFill>
          </a:ln>
        </p:spPr>
        <p:txBody>
          <a:bodyPr wrap="square" rtlCol="0">
            <a:spAutoFit/>
          </a:bodyPr>
          <a:lstStyle/>
          <a:p>
            <a:r>
              <a:rPr kumimoji="1" lang="en-US" altLang="ja-JP" sz="1400" b="1" err="1">
                <a:solidFill>
                  <a:srgbClr val="0000FF"/>
                </a:solidFill>
              </a:rPr>
              <a:t>Decresed</a:t>
            </a:r>
            <a:r>
              <a:rPr kumimoji="1" lang="ja-JP" altLang="en-US" sz="1400" b="1">
                <a:solidFill>
                  <a:srgbClr val="0000FF"/>
                </a:solidFill>
              </a:rPr>
              <a:t> </a:t>
            </a:r>
            <a:r>
              <a:rPr kumimoji="1" lang="en-US" altLang="ja-JP" sz="1400" b="1">
                <a:solidFill>
                  <a:srgbClr val="0000FF"/>
                </a:solidFill>
              </a:rPr>
              <a:t>low-level clouds</a:t>
            </a:r>
            <a:endParaRPr kumimoji="1" lang="ja-JP" altLang="en-US" sz="1400" b="1">
              <a:solidFill>
                <a:srgbClr val="0000FF"/>
              </a:solidFill>
            </a:endParaRPr>
          </a:p>
        </p:txBody>
      </p:sp>
      <p:cxnSp>
        <p:nvCxnSpPr>
          <p:cNvPr id="30" name="直線矢印コネクタ 29">
            <a:extLst>
              <a:ext uri="{FF2B5EF4-FFF2-40B4-BE49-F238E27FC236}">
                <a16:creationId xmlns:a16="http://schemas.microsoft.com/office/drawing/2014/main" id="{B1E4EF06-9D0D-C6BE-EB7E-866E51BF482A}"/>
              </a:ext>
            </a:extLst>
          </p:cNvPr>
          <p:cNvCxnSpPr>
            <a:cxnSpLocks/>
          </p:cNvCxnSpPr>
          <p:nvPr/>
        </p:nvCxnSpPr>
        <p:spPr>
          <a:xfrm flipH="1" flipV="1">
            <a:off x="3643394" y="5035454"/>
            <a:ext cx="449509" cy="543072"/>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35" name="楕円 34">
            <a:extLst>
              <a:ext uri="{FF2B5EF4-FFF2-40B4-BE49-F238E27FC236}">
                <a16:creationId xmlns:a16="http://schemas.microsoft.com/office/drawing/2014/main" id="{3CC99622-732D-4F34-70B1-41CA22DCAA6A}"/>
              </a:ext>
            </a:extLst>
          </p:cNvPr>
          <p:cNvSpPr/>
          <p:nvPr/>
        </p:nvSpPr>
        <p:spPr>
          <a:xfrm>
            <a:off x="365579" y="4597123"/>
            <a:ext cx="1171435" cy="398527"/>
          </a:xfrm>
          <a:prstGeom prst="ellipse">
            <a:avLst/>
          </a:prstGeom>
          <a:noFill/>
          <a:ln w="38100">
            <a:solidFill>
              <a:srgbClr val="A906C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テキスト ボックス 35">
            <a:extLst>
              <a:ext uri="{FF2B5EF4-FFF2-40B4-BE49-F238E27FC236}">
                <a16:creationId xmlns:a16="http://schemas.microsoft.com/office/drawing/2014/main" id="{83CE0A44-E1C7-693E-9C4B-D7BF35BFAD94}"/>
              </a:ext>
            </a:extLst>
          </p:cNvPr>
          <p:cNvSpPr txBox="1"/>
          <p:nvPr/>
        </p:nvSpPr>
        <p:spPr>
          <a:xfrm>
            <a:off x="700800" y="5507517"/>
            <a:ext cx="1796942" cy="523220"/>
          </a:xfrm>
          <a:prstGeom prst="rect">
            <a:avLst/>
          </a:prstGeom>
          <a:solidFill>
            <a:schemeClr val="bg1"/>
          </a:solidFill>
          <a:ln>
            <a:solidFill>
              <a:srgbClr val="A906CA"/>
            </a:solidFill>
          </a:ln>
        </p:spPr>
        <p:txBody>
          <a:bodyPr wrap="square" rtlCol="0">
            <a:spAutoFit/>
          </a:bodyPr>
          <a:lstStyle/>
          <a:p>
            <a:r>
              <a:rPr kumimoji="1" lang="en-US" altLang="ja-JP" sz="1400" b="1">
                <a:solidFill>
                  <a:srgbClr val="A906CA"/>
                </a:solidFill>
              </a:rPr>
              <a:t>downward shortwave radiation</a:t>
            </a:r>
            <a:endParaRPr kumimoji="1" lang="ja-JP" altLang="en-US" sz="1400" b="1">
              <a:solidFill>
                <a:srgbClr val="A906CA"/>
              </a:solidFill>
            </a:endParaRPr>
          </a:p>
        </p:txBody>
      </p:sp>
      <p:cxnSp>
        <p:nvCxnSpPr>
          <p:cNvPr id="37" name="直線矢印コネクタ 36">
            <a:extLst>
              <a:ext uri="{FF2B5EF4-FFF2-40B4-BE49-F238E27FC236}">
                <a16:creationId xmlns:a16="http://schemas.microsoft.com/office/drawing/2014/main" id="{0F410C01-8934-CC5F-9E6A-8DD70C8B7106}"/>
              </a:ext>
            </a:extLst>
          </p:cNvPr>
          <p:cNvCxnSpPr>
            <a:cxnSpLocks/>
            <a:stCxn id="36" idx="0"/>
          </p:cNvCxnSpPr>
          <p:nvPr/>
        </p:nvCxnSpPr>
        <p:spPr>
          <a:xfrm flipH="1" flipV="1">
            <a:off x="1319274" y="4960942"/>
            <a:ext cx="279997" cy="546575"/>
          </a:xfrm>
          <a:prstGeom prst="straightConnector1">
            <a:avLst/>
          </a:prstGeom>
          <a:ln w="38100">
            <a:solidFill>
              <a:srgbClr val="A906CA"/>
            </a:solidFill>
            <a:tailEnd type="triangle"/>
          </a:ln>
        </p:spPr>
        <p:style>
          <a:lnRef idx="1">
            <a:schemeClr val="accent1"/>
          </a:lnRef>
          <a:fillRef idx="0">
            <a:schemeClr val="accent1"/>
          </a:fillRef>
          <a:effectRef idx="0">
            <a:schemeClr val="accent1"/>
          </a:effectRef>
          <a:fontRef idx="minor">
            <a:schemeClr val="tx1"/>
          </a:fontRef>
        </p:style>
      </p:cxnSp>
      <p:sp>
        <p:nvSpPr>
          <p:cNvPr id="46" name="テキスト ボックス 45">
            <a:extLst>
              <a:ext uri="{FF2B5EF4-FFF2-40B4-BE49-F238E27FC236}">
                <a16:creationId xmlns:a16="http://schemas.microsoft.com/office/drawing/2014/main" id="{5CA28A8E-84DA-48DE-B2C4-0AA827B8F168}"/>
              </a:ext>
            </a:extLst>
          </p:cNvPr>
          <p:cNvSpPr txBox="1"/>
          <p:nvPr/>
        </p:nvSpPr>
        <p:spPr>
          <a:xfrm>
            <a:off x="3092872" y="6331048"/>
            <a:ext cx="4558207" cy="430887"/>
          </a:xfrm>
          <a:prstGeom prst="rect">
            <a:avLst/>
          </a:prstGeom>
          <a:solidFill>
            <a:schemeClr val="bg1"/>
          </a:solidFill>
          <a:ln>
            <a:solidFill>
              <a:schemeClr val="tx1"/>
            </a:solidFill>
          </a:ln>
        </p:spPr>
        <p:txBody>
          <a:bodyPr wrap="square" rtlCol="0">
            <a:spAutoFit/>
          </a:bodyPr>
          <a:lstStyle/>
          <a:p>
            <a:pPr marL="171450" indent="-171450">
              <a:buFont typeface="Arial" panose="020B0604020202020204" pitchFamily="34" charset="0"/>
              <a:buChar char="•"/>
            </a:pPr>
            <a:r>
              <a:rPr kumimoji="1" lang="en-US" altLang="ja-JP" sz="1100" b="1"/>
              <a:t>Contours indicate </a:t>
            </a:r>
            <a:r>
              <a:rPr lang="en-US" altLang="ja-JP" sz="1100" b="1"/>
              <a:t>mean differences between 2023–2025 and 2010–2022</a:t>
            </a:r>
          </a:p>
          <a:p>
            <a:pPr marL="171450" indent="-171450">
              <a:buFont typeface="Arial" panose="020B0604020202020204" pitchFamily="34" charset="0"/>
              <a:buChar char="•"/>
            </a:pPr>
            <a:r>
              <a:rPr kumimoji="1" lang="en-US" altLang="ja-JP" sz="1100" b="1"/>
              <a:t>Highlights indicate regions significant at the 95% confidence level</a:t>
            </a:r>
            <a:endParaRPr kumimoji="1" lang="ja-JP" altLang="en-US" sz="1100" b="1"/>
          </a:p>
        </p:txBody>
      </p:sp>
      <p:pic>
        <p:nvPicPr>
          <p:cNvPr id="9" name="図 8">
            <a:extLst>
              <a:ext uri="{FF2B5EF4-FFF2-40B4-BE49-F238E27FC236}">
                <a16:creationId xmlns:a16="http://schemas.microsoft.com/office/drawing/2014/main" id="{C28C0582-5E49-2933-0524-FC45F6123A36}"/>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277518" y="6452088"/>
            <a:ext cx="2634018" cy="230214"/>
          </a:xfrm>
          <a:prstGeom prst="rect">
            <a:avLst/>
          </a:prstGeom>
        </p:spPr>
      </p:pic>
      <p:pic>
        <p:nvPicPr>
          <p:cNvPr id="11" name="Picture 6">
            <a:extLst>
              <a:ext uri="{FF2B5EF4-FFF2-40B4-BE49-F238E27FC236}">
                <a16:creationId xmlns:a16="http://schemas.microsoft.com/office/drawing/2014/main" id="{6F064CA5-009A-D068-77CF-F01FEA40227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38338" y="5304908"/>
            <a:ext cx="3926799" cy="1433009"/>
          </a:xfrm>
          <a:prstGeom prst="rect">
            <a:avLst/>
          </a:prstGeom>
          <a:noFill/>
          <a:extLst>
            <a:ext uri="{909E8E84-426E-40DD-AFC4-6F175D3DCCD1}">
              <a14:hiddenFill xmlns:a14="http://schemas.microsoft.com/office/drawing/2010/main">
                <a:solidFill>
                  <a:srgbClr val="FFFFFF"/>
                </a:solidFill>
              </a14:hiddenFill>
            </a:ext>
          </a:extLst>
        </p:spPr>
      </p:pic>
      <p:sp>
        <p:nvSpPr>
          <p:cNvPr id="19" name="テキスト ボックス 18">
            <a:extLst>
              <a:ext uri="{FF2B5EF4-FFF2-40B4-BE49-F238E27FC236}">
                <a16:creationId xmlns:a16="http://schemas.microsoft.com/office/drawing/2014/main" id="{6DF04F97-010B-3AED-D3FC-9559B78FF613}"/>
              </a:ext>
            </a:extLst>
          </p:cNvPr>
          <p:cNvSpPr txBox="1"/>
          <p:nvPr/>
        </p:nvSpPr>
        <p:spPr>
          <a:xfrm>
            <a:off x="11290360" y="3924640"/>
            <a:ext cx="674777" cy="313350"/>
          </a:xfrm>
          <a:prstGeom prst="rect">
            <a:avLst/>
          </a:prstGeom>
          <a:solidFill>
            <a:srgbClr val="005E00"/>
          </a:solidFill>
        </p:spPr>
        <p:txBody>
          <a:bodyPr wrap="square" tIns="18000" bIns="18000" rtlCol="0">
            <a:spAutoFit/>
          </a:bodyPr>
          <a:lstStyle/>
          <a:p>
            <a:r>
              <a:rPr kumimoji="1" lang="en-US" altLang="ja-JP">
                <a:solidFill>
                  <a:schemeClr val="bg1"/>
                </a:solidFill>
              </a:rPr>
              <a:t>2023</a:t>
            </a:r>
            <a:endParaRPr kumimoji="1" lang="ja-JP" altLang="en-US">
              <a:solidFill>
                <a:schemeClr val="bg1"/>
              </a:solidFill>
            </a:endParaRPr>
          </a:p>
        </p:txBody>
      </p:sp>
      <p:sp>
        <p:nvSpPr>
          <p:cNvPr id="21" name="テキスト ボックス 20">
            <a:extLst>
              <a:ext uri="{FF2B5EF4-FFF2-40B4-BE49-F238E27FC236}">
                <a16:creationId xmlns:a16="http://schemas.microsoft.com/office/drawing/2014/main" id="{B433AC8D-EB10-3537-242F-0F06E45A789D}"/>
              </a:ext>
            </a:extLst>
          </p:cNvPr>
          <p:cNvSpPr txBox="1"/>
          <p:nvPr/>
        </p:nvSpPr>
        <p:spPr>
          <a:xfrm>
            <a:off x="11290359" y="4985219"/>
            <a:ext cx="674777" cy="313350"/>
          </a:xfrm>
          <a:prstGeom prst="rect">
            <a:avLst/>
          </a:prstGeom>
          <a:solidFill>
            <a:srgbClr val="005E00"/>
          </a:solidFill>
        </p:spPr>
        <p:txBody>
          <a:bodyPr wrap="square" tIns="18000" bIns="18000" rtlCol="0">
            <a:spAutoFit/>
          </a:bodyPr>
          <a:lstStyle/>
          <a:p>
            <a:r>
              <a:rPr kumimoji="1" lang="en-US" altLang="ja-JP">
                <a:solidFill>
                  <a:schemeClr val="bg1"/>
                </a:solidFill>
              </a:rPr>
              <a:t>2024</a:t>
            </a:r>
          </a:p>
        </p:txBody>
      </p:sp>
      <p:sp>
        <p:nvSpPr>
          <p:cNvPr id="23" name="テキスト ボックス 22">
            <a:extLst>
              <a:ext uri="{FF2B5EF4-FFF2-40B4-BE49-F238E27FC236}">
                <a16:creationId xmlns:a16="http://schemas.microsoft.com/office/drawing/2014/main" id="{DA93B377-7182-D1B0-EEA5-057A967354DA}"/>
              </a:ext>
            </a:extLst>
          </p:cNvPr>
          <p:cNvSpPr txBox="1"/>
          <p:nvPr/>
        </p:nvSpPr>
        <p:spPr>
          <a:xfrm>
            <a:off x="11290358" y="6046402"/>
            <a:ext cx="674777" cy="313350"/>
          </a:xfrm>
          <a:prstGeom prst="rect">
            <a:avLst/>
          </a:prstGeom>
          <a:solidFill>
            <a:srgbClr val="005E00"/>
          </a:solidFill>
        </p:spPr>
        <p:txBody>
          <a:bodyPr wrap="square" tIns="18000" bIns="18000" rtlCol="0">
            <a:spAutoFit/>
          </a:bodyPr>
          <a:lstStyle/>
          <a:p>
            <a:r>
              <a:rPr kumimoji="1" lang="en-US" altLang="ja-JP">
                <a:solidFill>
                  <a:schemeClr val="bg1"/>
                </a:solidFill>
              </a:rPr>
              <a:t>2025</a:t>
            </a:r>
            <a:endParaRPr kumimoji="1" lang="ja-JP" altLang="en-US">
              <a:solidFill>
                <a:schemeClr val="bg1"/>
              </a:solidFill>
            </a:endParaRPr>
          </a:p>
        </p:txBody>
      </p:sp>
      <p:sp>
        <p:nvSpPr>
          <p:cNvPr id="24" name="楕円 23">
            <a:extLst>
              <a:ext uri="{FF2B5EF4-FFF2-40B4-BE49-F238E27FC236}">
                <a16:creationId xmlns:a16="http://schemas.microsoft.com/office/drawing/2014/main" id="{2CE1C99F-FC55-8CFD-14E3-0662B40239C8}"/>
              </a:ext>
            </a:extLst>
          </p:cNvPr>
          <p:cNvSpPr/>
          <p:nvPr/>
        </p:nvSpPr>
        <p:spPr>
          <a:xfrm>
            <a:off x="8532575" y="3548421"/>
            <a:ext cx="889452" cy="376219"/>
          </a:xfrm>
          <a:prstGeom prst="ellipse">
            <a:avLst/>
          </a:prstGeom>
          <a:noFill/>
          <a:ln w="38100">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楕円 24">
            <a:extLst>
              <a:ext uri="{FF2B5EF4-FFF2-40B4-BE49-F238E27FC236}">
                <a16:creationId xmlns:a16="http://schemas.microsoft.com/office/drawing/2014/main" id="{C267373A-F79A-4580-EB69-F544240CED83}"/>
              </a:ext>
            </a:extLst>
          </p:cNvPr>
          <p:cNvSpPr/>
          <p:nvPr/>
        </p:nvSpPr>
        <p:spPr>
          <a:xfrm>
            <a:off x="8541671" y="4628867"/>
            <a:ext cx="889452" cy="376219"/>
          </a:xfrm>
          <a:prstGeom prst="ellipse">
            <a:avLst/>
          </a:prstGeom>
          <a:noFill/>
          <a:ln w="38100">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楕円 26">
            <a:extLst>
              <a:ext uri="{FF2B5EF4-FFF2-40B4-BE49-F238E27FC236}">
                <a16:creationId xmlns:a16="http://schemas.microsoft.com/office/drawing/2014/main" id="{6E3B9354-D746-3B7C-390E-AB026F26CF13}"/>
              </a:ext>
            </a:extLst>
          </p:cNvPr>
          <p:cNvSpPr/>
          <p:nvPr/>
        </p:nvSpPr>
        <p:spPr>
          <a:xfrm>
            <a:off x="8557591" y="5661544"/>
            <a:ext cx="889452" cy="376219"/>
          </a:xfrm>
          <a:prstGeom prst="ellipse">
            <a:avLst/>
          </a:prstGeom>
          <a:noFill/>
          <a:ln w="38100">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a:extLst>
              <a:ext uri="{FF2B5EF4-FFF2-40B4-BE49-F238E27FC236}">
                <a16:creationId xmlns:a16="http://schemas.microsoft.com/office/drawing/2014/main" id="{A33C3842-B224-060E-AC5C-50ED7916BD86}"/>
              </a:ext>
            </a:extLst>
          </p:cNvPr>
          <p:cNvSpPr txBox="1"/>
          <p:nvPr/>
        </p:nvSpPr>
        <p:spPr>
          <a:xfrm>
            <a:off x="1354743" y="3101879"/>
            <a:ext cx="4815263" cy="338554"/>
          </a:xfrm>
          <a:prstGeom prst="rect">
            <a:avLst/>
          </a:prstGeom>
          <a:solidFill>
            <a:srgbClr val="A20000"/>
          </a:solidFill>
        </p:spPr>
        <p:txBody>
          <a:bodyPr wrap="square" rtlCol="0">
            <a:spAutoFit/>
          </a:bodyPr>
          <a:lstStyle/>
          <a:p>
            <a:pPr algn="ctr"/>
            <a:r>
              <a:rPr kumimoji="1" lang="en-US" altLang="ja-JP" sz="1600">
                <a:solidFill>
                  <a:schemeClr val="bg1"/>
                </a:solidFill>
              </a:rPr>
              <a:t>Difference</a:t>
            </a:r>
            <a:endParaRPr kumimoji="1" lang="ja-JP" altLang="en-US" sz="1600">
              <a:solidFill>
                <a:schemeClr val="bg1"/>
              </a:solidFill>
            </a:endParaRPr>
          </a:p>
        </p:txBody>
      </p:sp>
      <p:sp>
        <p:nvSpPr>
          <p:cNvPr id="32" name="テキスト ボックス 31">
            <a:extLst>
              <a:ext uri="{FF2B5EF4-FFF2-40B4-BE49-F238E27FC236}">
                <a16:creationId xmlns:a16="http://schemas.microsoft.com/office/drawing/2014/main" id="{BE97F81F-2D82-4DC7-D1FC-6BB3B90716D9}"/>
              </a:ext>
            </a:extLst>
          </p:cNvPr>
          <p:cNvSpPr txBox="1"/>
          <p:nvPr/>
        </p:nvSpPr>
        <p:spPr>
          <a:xfrm>
            <a:off x="9985080" y="3177153"/>
            <a:ext cx="1980055" cy="338554"/>
          </a:xfrm>
          <a:prstGeom prst="rect">
            <a:avLst/>
          </a:prstGeom>
          <a:solidFill>
            <a:srgbClr val="A20000"/>
          </a:solidFill>
        </p:spPr>
        <p:txBody>
          <a:bodyPr wrap="square" rtlCol="0">
            <a:spAutoFit/>
          </a:bodyPr>
          <a:lstStyle/>
          <a:p>
            <a:r>
              <a:rPr kumimoji="1" lang="en-US" altLang="ja-JP" sz="1600">
                <a:solidFill>
                  <a:schemeClr val="bg1"/>
                </a:solidFill>
              </a:rPr>
              <a:t>Low-level cloudiness</a:t>
            </a:r>
          </a:p>
        </p:txBody>
      </p:sp>
      <p:pic>
        <p:nvPicPr>
          <p:cNvPr id="34" name="図 33">
            <a:extLst>
              <a:ext uri="{FF2B5EF4-FFF2-40B4-BE49-F238E27FC236}">
                <a16:creationId xmlns:a16="http://schemas.microsoft.com/office/drawing/2014/main" id="{7EBD44E8-5ED4-24B0-0A24-A304ED1D68A7}"/>
              </a:ext>
            </a:extLst>
          </p:cNvPr>
          <p:cNvPicPr>
            <a:picLocks noChangeAspect="1"/>
          </p:cNvPicPr>
          <p:nvPr/>
        </p:nvPicPr>
        <p:blipFill>
          <a:blip r:embed="rId8"/>
          <a:srcRect l="34693" r="32379" b="48677"/>
          <a:stretch>
            <a:fillRect/>
          </a:stretch>
        </p:blipFill>
        <p:spPr>
          <a:xfrm>
            <a:off x="5155344" y="3820322"/>
            <a:ext cx="2495735" cy="2334819"/>
          </a:xfrm>
          <a:prstGeom prst="rect">
            <a:avLst/>
          </a:prstGeom>
        </p:spPr>
      </p:pic>
      <p:sp>
        <p:nvSpPr>
          <p:cNvPr id="38" name="テキスト ボックス 37">
            <a:extLst>
              <a:ext uri="{FF2B5EF4-FFF2-40B4-BE49-F238E27FC236}">
                <a16:creationId xmlns:a16="http://schemas.microsoft.com/office/drawing/2014/main" id="{1DCA421D-5312-EC63-4DBD-4CF261518DC9}"/>
              </a:ext>
            </a:extLst>
          </p:cNvPr>
          <p:cNvSpPr txBox="1"/>
          <p:nvPr/>
        </p:nvSpPr>
        <p:spPr>
          <a:xfrm>
            <a:off x="5171544" y="3482037"/>
            <a:ext cx="1652338" cy="338554"/>
          </a:xfrm>
          <a:prstGeom prst="rect">
            <a:avLst/>
          </a:prstGeom>
          <a:solidFill>
            <a:srgbClr val="A20000"/>
          </a:solidFill>
        </p:spPr>
        <p:txBody>
          <a:bodyPr wrap="square" rtlCol="0">
            <a:spAutoFit/>
          </a:bodyPr>
          <a:lstStyle/>
          <a:p>
            <a:r>
              <a:rPr kumimoji="1" lang="en-US" altLang="ja-JP" sz="1600">
                <a:solidFill>
                  <a:schemeClr val="bg1"/>
                </a:solidFill>
              </a:rPr>
              <a:t>Latent heat flux</a:t>
            </a:r>
          </a:p>
        </p:txBody>
      </p:sp>
      <p:sp>
        <p:nvSpPr>
          <p:cNvPr id="39" name="テキスト ボックス 38">
            <a:extLst>
              <a:ext uri="{FF2B5EF4-FFF2-40B4-BE49-F238E27FC236}">
                <a16:creationId xmlns:a16="http://schemas.microsoft.com/office/drawing/2014/main" id="{97267BBA-1BB8-2049-1CBC-59979E3B6D10}"/>
              </a:ext>
            </a:extLst>
          </p:cNvPr>
          <p:cNvSpPr txBox="1"/>
          <p:nvPr/>
        </p:nvSpPr>
        <p:spPr>
          <a:xfrm>
            <a:off x="5518356" y="5646557"/>
            <a:ext cx="1994737" cy="307777"/>
          </a:xfrm>
          <a:prstGeom prst="rect">
            <a:avLst/>
          </a:prstGeom>
          <a:solidFill>
            <a:schemeClr val="bg1"/>
          </a:solidFill>
          <a:ln>
            <a:solidFill>
              <a:srgbClr val="0000FF"/>
            </a:solidFill>
          </a:ln>
        </p:spPr>
        <p:txBody>
          <a:bodyPr wrap="square" rtlCol="0">
            <a:spAutoFit/>
          </a:bodyPr>
          <a:lstStyle/>
          <a:p>
            <a:r>
              <a:rPr kumimoji="1" lang="en-US" altLang="ja-JP" sz="1400" b="1">
                <a:solidFill>
                  <a:srgbClr val="0070C0"/>
                </a:solidFill>
              </a:rPr>
              <a:t>Enhanced upward fluxes</a:t>
            </a:r>
          </a:p>
        </p:txBody>
      </p:sp>
      <p:sp>
        <p:nvSpPr>
          <p:cNvPr id="40" name="楕円 39">
            <a:extLst>
              <a:ext uri="{FF2B5EF4-FFF2-40B4-BE49-F238E27FC236}">
                <a16:creationId xmlns:a16="http://schemas.microsoft.com/office/drawing/2014/main" id="{1426F842-2D09-1351-53DC-16C9A22137D2}"/>
              </a:ext>
            </a:extLst>
          </p:cNvPr>
          <p:cNvSpPr/>
          <p:nvPr/>
        </p:nvSpPr>
        <p:spPr>
          <a:xfrm rot="20850044">
            <a:off x="5302033" y="4637341"/>
            <a:ext cx="1521887" cy="470210"/>
          </a:xfrm>
          <a:prstGeom prst="ellipse">
            <a:avLst/>
          </a:prstGeom>
          <a:noFill/>
          <a:ln w="38100">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000FF"/>
              </a:solidFill>
            </a:endParaRPr>
          </a:p>
        </p:txBody>
      </p:sp>
      <p:cxnSp>
        <p:nvCxnSpPr>
          <p:cNvPr id="41" name="直線矢印コネクタ 40">
            <a:extLst>
              <a:ext uri="{FF2B5EF4-FFF2-40B4-BE49-F238E27FC236}">
                <a16:creationId xmlns:a16="http://schemas.microsoft.com/office/drawing/2014/main" id="{B75D0C50-DE26-B61F-3630-C6302C95D5F3}"/>
              </a:ext>
            </a:extLst>
          </p:cNvPr>
          <p:cNvCxnSpPr>
            <a:cxnSpLocks/>
          </p:cNvCxnSpPr>
          <p:nvPr/>
        </p:nvCxnSpPr>
        <p:spPr>
          <a:xfrm flipH="1" flipV="1">
            <a:off x="6116545" y="5107984"/>
            <a:ext cx="297903" cy="538573"/>
          </a:xfrm>
          <a:prstGeom prst="straightConnector1">
            <a:avLst/>
          </a:prstGeom>
          <a:ln w="38100">
            <a:solidFill>
              <a:srgbClr val="0000FF"/>
            </a:solidFill>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915907650"/>
      </p:ext>
    </p:extLst>
  </p:cSld>
  <p:clrMapOvr>
    <a:masterClrMapping/>
  </p:clrMapOvr>
</p:sld>
</file>

<file path=ppt/theme/theme1.xml><?xml version="1.0" encoding="utf-8"?>
<a:theme xmlns:a="http://schemas.openxmlformats.org/drawingml/2006/main" name="Office 2013 - 2022 テーマ">
  <a:themeElements>
    <a:clrScheme name="Office 2013 - 2022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0</TotalTime>
  <Words>1467</Words>
  <Application>Microsoft Office PowerPoint</Application>
  <PresentationFormat>ワイド画面</PresentationFormat>
  <Paragraphs>210</Paragraphs>
  <Slides>19</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19</vt:i4>
      </vt:variant>
    </vt:vector>
  </HeadingPairs>
  <TitlesOfParts>
    <vt:vector size="25" baseType="lpstr">
      <vt:lpstr>游ゴシック</vt:lpstr>
      <vt:lpstr>Arial</vt:lpstr>
      <vt:lpstr>Calibri</vt:lpstr>
      <vt:lpstr>Calibri Light</vt:lpstr>
      <vt:lpstr>Wingdings</vt:lpstr>
      <vt:lpstr>Office 2013 - 2022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2026-05-11T10:28:47Z</dcterms:created>
  <dcterms:modified xsi:type="dcterms:W3CDTF">2026-05-11T10:29:33Z</dcterms:modified>
</cp:coreProperties>
</file>